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7" r:id="rId8"/>
    <p:sldId id="268" r:id="rId9"/>
    <p:sldId id="265" r:id="rId10"/>
    <p:sldId id="263" r:id="rId11"/>
    <p:sldId id="266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73" autoAdjust="0"/>
  </p:normalViewPr>
  <p:slideViewPr>
    <p:cSldViewPr>
      <p:cViewPr varScale="1">
        <p:scale>
          <a:sx n="100" d="100"/>
          <a:sy n="100" d="100"/>
        </p:scale>
        <p:origin x="94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2ADD7-DEB6-43C2-93F9-D62F026D64F0}" type="datetimeFigureOut">
              <a:rPr lang="de-DE" smtClean="0"/>
              <a:t>04.03.2020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FCF0D-C1E7-47BD-9F09-522440F008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0901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FCF0D-C1E7-47BD-9F09-522440F0088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2726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FCF0D-C1E7-47BD-9F09-522440F0088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2726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FCF0D-C1E7-47BD-9F09-522440F0088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2726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31D38-2046-4C79-9AC7-A9E738EA1DCE}" type="datetimeFigureOut">
              <a:rPr lang="de-DE" smtClean="0"/>
              <a:t>04.03.2020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3EDD-2707-4AC3-A7B3-D6118CC856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347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31D38-2046-4C79-9AC7-A9E738EA1DCE}" type="datetimeFigureOut">
              <a:rPr lang="de-DE" smtClean="0"/>
              <a:t>04.03.2020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3EDD-2707-4AC3-A7B3-D6118CC856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4128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31D38-2046-4C79-9AC7-A9E738EA1DCE}" type="datetimeFigureOut">
              <a:rPr lang="de-DE" smtClean="0"/>
              <a:t>04.03.2020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3EDD-2707-4AC3-A7B3-D6118CC856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510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31D38-2046-4C79-9AC7-A9E738EA1DCE}" type="datetimeFigureOut">
              <a:rPr lang="de-DE" smtClean="0"/>
              <a:t>04.03.2020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3EDD-2707-4AC3-A7B3-D6118CC856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7010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31D38-2046-4C79-9AC7-A9E738EA1DCE}" type="datetimeFigureOut">
              <a:rPr lang="de-DE" smtClean="0"/>
              <a:t>04.03.2020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3EDD-2707-4AC3-A7B3-D6118CC856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0259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31D38-2046-4C79-9AC7-A9E738EA1DCE}" type="datetimeFigureOut">
              <a:rPr lang="de-DE" smtClean="0"/>
              <a:t>04.03.2020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3EDD-2707-4AC3-A7B3-D6118CC856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7616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31D38-2046-4C79-9AC7-A9E738EA1DCE}" type="datetimeFigureOut">
              <a:rPr lang="de-DE" smtClean="0"/>
              <a:t>04.03.2020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3EDD-2707-4AC3-A7B3-D6118CC856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3829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31D38-2046-4C79-9AC7-A9E738EA1DCE}" type="datetimeFigureOut">
              <a:rPr lang="de-DE" smtClean="0"/>
              <a:t>04.03.2020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3EDD-2707-4AC3-A7B3-D6118CC856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8737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31D38-2046-4C79-9AC7-A9E738EA1DCE}" type="datetimeFigureOut">
              <a:rPr lang="de-DE" smtClean="0"/>
              <a:t>04.03.2020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3EDD-2707-4AC3-A7B3-D6118CC856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2519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31D38-2046-4C79-9AC7-A9E738EA1DCE}" type="datetimeFigureOut">
              <a:rPr lang="de-DE" smtClean="0"/>
              <a:t>04.03.2020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3EDD-2707-4AC3-A7B3-D6118CC856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3635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31D38-2046-4C79-9AC7-A9E738EA1DCE}" type="datetimeFigureOut">
              <a:rPr lang="de-DE" smtClean="0"/>
              <a:t>04.03.2020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43EDD-2707-4AC3-A7B3-D6118CC856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348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31D38-2046-4C79-9AC7-A9E738EA1DCE}" type="datetimeFigureOut">
              <a:rPr lang="de-DE" smtClean="0"/>
              <a:t>04.03.2020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43EDD-2707-4AC3-A7B3-D6118CC856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226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bg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de-DE" sz="3300" b="1" dirty="0"/>
              <a:t>Fertigungstypen</a:t>
            </a:r>
            <a:br>
              <a:rPr lang="de-DE" sz="3000" b="1" dirty="0"/>
            </a:br>
            <a:r>
              <a:rPr lang="de-DE" sz="2600" b="1" dirty="0"/>
              <a:t>Unterscheidung nach Menge der gleichartigen Erzeugnisse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Einzelfertigung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Mehrfachfertigung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DE" dirty="0"/>
              <a:t>Serienfertigung</a:t>
            </a:r>
          </a:p>
          <a:p>
            <a:r>
              <a:rPr lang="de-DE" dirty="0"/>
              <a:t>Sortenfertigung</a:t>
            </a:r>
          </a:p>
          <a:p>
            <a:r>
              <a:rPr lang="de-DE" dirty="0"/>
              <a:t>Massenfertigung</a:t>
            </a:r>
          </a:p>
        </p:txBody>
      </p:sp>
    </p:spTree>
    <p:extLst>
      <p:ext uri="{BB962C8B-B14F-4D97-AF65-F5344CB8AC3E}">
        <p14:creationId xmlns:p14="http://schemas.microsoft.com/office/powerpoint/2010/main" val="348866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uiExpand="1" build="p" animBg="1"/>
      <p:bldP spid="6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447764" y="972931"/>
            <a:ext cx="4248472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dirty="0"/>
              <a:t>Jahresbedarf: 3.000 Stück</a:t>
            </a:r>
          </a:p>
          <a:p>
            <a:r>
              <a:rPr lang="de-DE" dirty="0"/>
              <a:t>Rüstkosten pro Umrüstung: 1.500,00 Euro </a:t>
            </a:r>
          </a:p>
          <a:p>
            <a:r>
              <a:rPr lang="de-DE" dirty="0"/>
              <a:t>Lagerkosten: 16,00 Euro pro Stück</a:t>
            </a:r>
          </a:p>
        </p:txBody>
      </p:sp>
      <p:sp>
        <p:nvSpPr>
          <p:cNvPr id="6" name="AutoShape 7"/>
          <p:cNvSpPr>
            <a:spLocks noChangeAspect="1" noChangeArrowheads="1" noTextEdit="1"/>
          </p:cNvSpPr>
          <p:nvPr/>
        </p:nvSpPr>
        <p:spPr bwMode="auto">
          <a:xfrm>
            <a:off x="179512" y="1896262"/>
            <a:ext cx="8784976" cy="4269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79512" y="1896262"/>
            <a:ext cx="1465591" cy="610169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Anzahl der Loswechsel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645103" y="1896262"/>
            <a:ext cx="1463877" cy="610169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Mögliche Losgröße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3108980" y="1896262"/>
            <a:ext cx="1463877" cy="610169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Rüstkosten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4572857" y="1896262"/>
            <a:ext cx="1463877" cy="610169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Durchschn.</a:t>
            </a:r>
            <a:r>
              <a:rPr lang="de-DE" dirty="0"/>
              <a:t> </a:t>
            </a:r>
            <a:r>
              <a:rPr lang="de-DE" dirty="0">
                <a:solidFill>
                  <a:schemeClr val="bg1"/>
                </a:solidFill>
              </a:rPr>
              <a:t>Lagerbestand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6036733" y="1896262"/>
            <a:ext cx="1463877" cy="610169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Lagerkosten</a:t>
            </a: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7500610" y="1896262"/>
            <a:ext cx="1463877" cy="610169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Gesamt-kosten</a:t>
            </a: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179512" y="2506431"/>
            <a:ext cx="1465591" cy="610169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dirty="0"/>
              <a:t>10</a:t>
            </a: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1645103" y="2506431"/>
            <a:ext cx="1463877" cy="610169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dirty="0"/>
              <a:t>300</a:t>
            </a: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3108980" y="2506431"/>
            <a:ext cx="1463877" cy="610169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dirty="0"/>
              <a:t>15.000</a:t>
            </a: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4572857" y="2506431"/>
            <a:ext cx="1463877" cy="610169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dirty="0"/>
              <a:t>150</a:t>
            </a: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6036733" y="2506431"/>
            <a:ext cx="1463877" cy="610169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dirty="0"/>
              <a:t>2.400</a:t>
            </a: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7500610" y="2506431"/>
            <a:ext cx="1463877" cy="610169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dirty="0"/>
              <a:t>17.400</a:t>
            </a: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179512" y="3116600"/>
            <a:ext cx="1465591" cy="610169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dirty="0"/>
              <a:t>6</a:t>
            </a: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1645103" y="3116600"/>
            <a:ext cx="1463877" cy="610169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dirty="0"/>
              <a:t>500</a:t>
            </a: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3108980" y="3116600"/>
            <a:ext cx="1463877" cy="610169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dirty="0"/>
              <a:t>9.000</a:t>
            </a: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4572857" y="3116600"/>
            <a:ext cx="1463877" cy="610169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dirty="0"/>
              <a:t>250</a:t>
            </a:r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6036733" y="3116600"/>
            <a:ext cx="1463877" cy="610169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dirty="0"/>
              <a:t>4.000</a:t>
            </a:r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7500610" y="3116600"/>
            <a:ext cx="1463877" cy="610169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dirty="0"/>
              <a:t>13.000</a:t>
            </a:r>
          </a:p>
        </p:txBody>
      </p:sp>
      <p:sp>
        <p:nvSpPr>
          <p:cNvPr id="26" name="Rectangle 27"/>
          <p:cNvSpPr>
            <a:spLocks noChangeArrowheads="1"/>
          </p:cNvSpPr>
          <p:nvPr/>
        </p:nvSpPr>
        <p:spPr bwMode="auto">
          <a:xfrm>
            <a:off x="179512" y="3726769"/>
            <a:ext cx="1465591" cy="610169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dirty="0"/>
              <a:t>5</a:t>
            </a:r>
          </a:p>
        </p:txBody>
      </p:sp>
      <p:sp>
        <p:nvSpPr>
          <p:cNvPr id="27" name="Rectangle 28"/>
          <p:cNvSpPr>
            <a:spLocks noChangeArrowheads="1"/>
          </p:cNvSpPr>
          <p:nvPr/>
        </p:nvSpPr>
        <p:spPr bwMode="auto">
          <a:xfrm>
            <a:off x="1645103" y="3726769"/>
            <a:ext cx="1463877" cy="610169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dirty="0"/>
              <a:t>600</a:t>
            </a:r>
          </a:p>
        </p:txBody>
      </p:sp>
      <p:sp>
        <p:nvSpPr>
          <p:cNvPr id="28" name="Rectangle 29"/>
          <p:cNvSpPr>
            <a:spLocks noChangeArrowheads="1"/>
          </p:cNvSpPr>
          <p:nvPr/>
        </p:nvSpPr>
        <p:spPr bwMode="auto">
          <a:xfrm>
            <a:off x="3108980" y="3726769"/>
            <a:ext cx="1463877" cy="610169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dirty="0"/>
              <a:t>7.500</a:t>
            </a:r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4572857" y="3726769"/>
            <a:ext cx="1463877" cy="610169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dirty="0"/>
              <a:t>300</a:t>
            </a:r>
          </a:p>
        </p:txBody>
      </p:sp>
      <p:sp>
        <p:nvSpPr>
          <p:cNvPr id="30" name="Rectangle 31"/>
          <p:cNvSpPr>
            <a:spLocks noChangeArrowheads="1"/>
          </p:cNvSpPr>
          <p:nvPr/>
        </p:nvSpPr>
        <p:spPr bwMode="auto">
          <a:xfrm>
            <a:off x="6036733" y="3726769"/>
            <a:ext cx="1463877" cy="610169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dirty="0"/>
              <a:t>4.800</a:t>
            </a:r>
          </a:p>
        </p:txBody>
      </p:sp>
      <p:sp>
        <p:nvSpPr>
          <p:cNvPr id="31" name="Rectangle 32"/>
          <p:cNvSpPr>
            <a:spLocks noChangeArrowheads="1"/>
          </p:cNvSpPr>
          <p:nvPr/>
        </p:nvSpPr>
        <p:spPr bwMode="auto">
          <a:xfrm>
            <a:off x="7500610" y="3726769"/>
            <a:ext cx="1463877" cy="610169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dirty="0"/>
              <a:t>12.300</a:t>
            </a:r>
          </a:p>
        </p:txBody>
      </p:sp>
      <p:sp>
        <p:nvSpPr>
          <p:cNvPr id="5120" name="Rectangle 33"/>
          <p:cNvSpPr>
            <a:spLocks noChangeArrowheads="1"/>
          </p:cNvSpPr>
          <p:nvPr/>
        </p:nvSpPr>
        <p:spPr bwMode="auto">
          <a:xfrm>
            <a:off x="179512" y="4336937"/>
            <a:ext cx="1465591" cy="610169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dirty="0"/>
              <a:t>4</a:t>
            </a:r>
          </a:p>
        </p:txBody>
      </p:sp>
      <p:sp>
        <p:nvSpPr>
          <p:cNvPr id="5121" name="Rectangle 34"/>
          <p:cNvSpPr>
            <a:spLocks noChangeArrowheads="1"/>
          </p:cNvSpPr>
          <p:nvPr/>
        </p:nvSpPr>
        <p:spPr bwMode="auto">
          <a:xfrm>
            <a:off x="1645103" y="4336937"/>
            <a:ext cx="1463877" cy="610169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dirty="0"/>
              <a:t>750</a:t>
            </a:r>
          </a:p>
        </p:txBody>
      </p:sp>
      <p:sp>
        <p:nvSpPr>
          <p:cNvPr id="5126" name="Rectangle 35"/>
          <p:cNvSpPr>
            <a:spLocks noChangeArrowheads="1"/>
          </p:cNvSpPr>
          <p:nvPr/>
        </p:nvSpPr>
        <p:spPr bwMode="auto">
          <a:xfrm>
            <a:off x="3108980" y="4336937"/>
            <a:ext cx="1463877" cy="610169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dirty="0"/>
              <a:t>6.000</a:t>
            </a:r>
          </a:p>
        </p:txBody>
      </p:sp>
      <p:sp>
        <p:nvSpPr>
          <p:cNvPr id="5127" name="Rectangle 36"/>
          <p:cNvSpPr>
            <a:spLocks noChangeArrowheads="1"/>
          </p:cNvSpPr>
          <p:nvPr/>
        </p:nvSpPr>
        <p:spPr bwMode="auto">
          <a:xfrm>
            <a:off x="4572857" y="4336937"/>
            <a:ext cx="1463877" cy="610169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dirty="0"/>
              <a:t>375</a:t>
            </a:r>
          </a:p>
        </p:txBody>
      </p:sp>
      <p:sp>
        <p:nvSpPr>
          <p:cNvPr id="5128" name="Rectangle 37"/>
          <p:cNvSpPr>
            <a:spLocks noChangeArrowheads="1"/>
          </p:cNvSpPr>
          <p:nvPr/>
        </p:nvSpPr>
        <p:spPr bwMode="auto">
          <a:xfrm>
            <a:off x="6036733" y="4336937"/>
            <a:ext cx="1463877" cy="610169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dirty="0"/>
              <a:t>6.000</a:t>
            </a:r>
          </a:p>
        </p:txBody>
      </p:sp>
      <p:sp>
        <p:nvSpPr>
          <p:cNvPr id="5129" name="Rectangle 38"/>
          <p:cNvSpPr>
            <a:spLocks noChangeArrowheads="1"/>
          </p:cNvSpPr>
          <p:nvPr/>
        </p:nvSpPr>
        <p:spPr bwMode="auto">
          <a:xfrm>
            <a:off x="7500610" y="4336937"/>
            <a:ext cx="1463877" cy="610169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dirty="0"/>
              <a:t>12.000</a:t>
            </a:r>
          </a:p>
        </p:txBody>
      </p:sp>
      <p:sp>
        <p:nvSpPr>
          <p:cNvPr id="5130" name="Rectangle 39"/>
          <p:cNvSpPr>
            <a:spLocks noChangeArrowheads="1"/>
          </p:cNvSpPr>
          <p:nvPr/>
        </p:nvSpPr>
        <p:spPr bwMode="auto">
          <a:xfrm>
            <a:off x="179512" y="4947106"/>
            <a:ext cx="1465591" cy="610169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dirty="0"/>
              <a:t>3</a:t>
            </a:r>
          </a:p>
        </p:txBody>
      </p:sp>
      <p:sp>
        <p:nvSpPr>
          <p:cNvPr id="5131" name="Rectangle 40"/>
          <p:cNvSpPr>
            <a:spLocks noChangeArrowheads="1"/>
          </p:cNvSpPr>
          <p:nvPr/>
        </p:nvSpPr>
        <p:spPr bwMode="auto">
          <a:xfrm>
            <a:off x="1645103" y="4947106"/>
            <a:ext cx="1463877" cy="610169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dirty="0"/>
              <a:t>1.000</a:t>
            </a:r>
          </a:p>
        </p:txBody>
      </p:sp>
      <p:sp>
        <p:nvSpPr>
          <p:cNvPr id="5132" name="Rectangle 41"/>
          <p:cNvSpPr>
            <a:spLocks noChangeArrowheads="1"/>
          </p:cNvSpPr>
          <p:nvPr/>
        </p:nvSpPr>
        <p:spPr bwMode="auto">
          <a:xfrm>
            <a:off x="3108980" y="4947106"/>
            <a:ext cx="1463877" cy="610169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dirty="0"/>
              <a:t>4.500</a:t>
            </a:r>
          </a:p>
        </p:txBody>
      </p:sp>
      <p:sp>
        <p:nvSpPr>
          <p:cNvPr id="5133" name="Rectangle 42"/>
          <p:cNvSpPr>
            <a:spLocks noChangeArrowheads="1"/>
          </p:cNvSpPr>
          <p:nvPr/>
        </p:nvSpPr>
        <p:spPr bwMode="auto">
          <a:xfrm>
            <a:off x="4572857" y="4947106"/>
            <a:ext cx="1463877" cy="610169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dirty="0"/>
              <a:t>500</a:t>
            </a:r>
          </a:p>
        </p:txBody>
      </p:sp>
      <p:sp>
        <p:nvSpPr>
          <p:cNvPr id="5134" name="Rectangle 43"/>
          <p:cNvSpPr>
            <a:spLocks noChangeArrowheads="1"/>
          </p:cNvSpPr>
          <p:nvPr/>
        </p:nvSpPr>
        <p:spPr bwMode="auto">
          <a:xfrm>
            <a:off x="6036733" y="4947106"/>
            <a:ext cx="1463877" cy="610169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dirty="0"/>
              <a:t>8.000</a:t>
            </a:r>
          </a:p>
        </p:txBody>
      </p:sp>
      <p:sp>
        <p:nvSpPr>
          <p:cNvPr id="5135" name="Rectangle 44"/>
          <p:cNvSpPr>
            <a:spLocks noChangeArrowheads="1"/>
          </p:cNvSpPr>
          <p:nvPr/>
        </p:nvSpPr>
        <p:spPr bwMode="auto">
          <a:xfrm>
            <a:off x="7500610" y="4947106"/>
            <a:ext cx="1463877" cy="610169"/>
          </a:xfrm>
          <a:prstGeom prst="rect">
            <a:avLst/>
          </a:prstGeom>
          <a:solidFill>
            <a:srgbClr val="D0D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dirty="0"/>
              <a:t>12.500</a:t>
            </a:r>
          </a:p>
        </p:txBody>
      </p:sp>
      <p:sp>
        <p:nvSpPr>
          <p:cNvPr id="5136" name="Rectangle 45"/>
          <p:cNvSpPr>
            <a:spLocks noChangeArrowheads="1"/>
          </p:cNvSpPr>
          <p:nvPr/>
        </p:nvSpPr>
        <p:spPr bwMode="auto">
          <a:xfrm>
            <a:off x="179512" y="5557275"/>
            <a:ext cx="1465591" cy="610169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dirty="0"/>
              <a:t>2</a:t>
            </a:r>
          </a:p>
        </p:txBody>
      </p:sp>
      <p:sp>
        <p:nvSpPr>
          <p:cNvPr id="5137" name="Rectangle 46"/>
          <p:cNvSpPr>
            <a:spLocks noChangeArrowheads="1"/>
          </p:cNvSpPr>
          <p:nvPr/>
        </p:nvSpPr>
        <p:spPr bwMode="auto">
          <a:xfrm>
            <a:off x="1645103" y="5557275"/>
            <a:ext cx="1463877" cy="610169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dirty="0"/>
              <a:t>1.500</a:t>
            </a:r>
          </a:p>
        </p:txBody>
      </p:sp>
      <p:sp>
        <p:nvSpPr>
          <p:cNvPr id="5138" name="Rectangle 47"/>
          <p:cNvSpPr>
            <a:spLocks noChangeArrowheads="1"/>
          </p:cNvSpPr>
          <p:nvPr/>
        </p:nvSpPr>
        <p:spPr bwMode="auto">
          <a:xfrm>
            <a:off x="3108980" y="5557275"/>
            <a:ext cx="1463877" cy="610169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dirty="0"/>
              <a:t>3.000</a:t>
            </a:r>
          </a:p>
        </p:txBody>
      </p:sp>
      <p:sp>
        <p:nvSpPr>
          <p:cNvPr id="5139" name="Rectangle 48"/>
          <p:cNvSpPr>
            <a:spLocks noChangeArrowheads="1"/>
          </p:cNvSpPr>
          <p:nvPr/>
        </p:nvSpPr>
        <p:spPr bwMode="auto">
          <a:xfrm>
            <a:off x="4572857" y="5557275"/>
            <a:ext cx="1463877" cy="610169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dirty="0"/>
              <a:t>750</a:t>
            </a:r>
          </a:p>
        </p:txBody>
      </p:sp>
      <p:sp>
        <p:nvSpPr>
          <p:cNvPr id="5140" name="Rectangle 49"/>
          <p:cNvSpPr>
            <a:spLocks noChangeArrowheads="1"/>
          </p:cNvSpPr>
          <p:nvPr/>
        </p:nvSpPr>
        <p:spPr bwMode="auto">
          <a:xfrm>
            <a:off x="6036733" y="5557275"/>
            <a:ext cx="1463877" cy="610169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dirty="0"/>
              <a:t>12.000</a:t>
            </a:r>
          </a:p>
        </p:txBody>
      </p:sp>
      <p:sp>
        <p:nvSpPr>
          <p:cNvPr id="5141" name="Rectangle 50"/>
          <p:cNvSpPr>
            <a:spLocks noChangeArrowheads="1"/>
          </p:cNvSpPr>
          <p:nvPr/>
        </p:nvSpPr>
        <p:spPr bwMode="auto">
          <a:xfrm>
            <a:off x="7500610" y="5557275"/>
            <a:ext cx="1463877" cy="610169"/>
          </a:xfrm>
          <a:prstGeom prst="rect">
            <a:avLst/>
          </a:prstGeom>
          <a:solidFill>
            <a:srgbClr val="E9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dirty="0"/>
              <a:t>15.000</a:t>
            </a:r>
          </a:p>
        </p:txBody>
      </p:sp>
      <p:sp>
        <p:nvSpPr>
          <p:cNvPr id="5142" name="Line 51"/>
          <p:cNvSpPr>
            <a:spLocks noChangeShapeType="1"/>
          </p:cNvSpPr>
          <p:nvPr/>
        </p:nvSpPr>
        <p:spPr bwMode="auto">
          <a:xfrm>
            <a:off x="1645103" y="1887698"/>
            <a:ext cx="0" cy="4288310"/>
          </a:xfrm>
          <a:prstGeom prst="line">
            <a:avLst/>
          </a:prstGeom>
          <a:noFill/>
          <a:ln w="12700" cap="flat">
            <a:noFill/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5143" name="Line 52"/>
          <p:cNvSpPr>
            <a:spLocks noChangeShapeType="1"/>
          </p:cNvSpPr>
          <p:nvPr/>
        </p:nvSpPr>
        <p:spPr bwMode="auto">
          <a:xfrm>
            <a:off x="3108980" y="1887698"/>
            <a:ext cx="0" cy="4288310"/>
          </a:xfrm>
          <a:prstGeom prst="line">
            <a:avLst/>
          </a:prstGeom>
          <a:noFill/>
          <a:ln w="12700" cap="flat">
            <a:noFill/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5144" name="Line 53"/>
          <p:cNvSpPr>
            <a:spLocks noChangeShapeType="1"/>
          </p:cNvSpPr>
          <p:nvPr/>
        </p:nvSpPr>
        <p:spPr bwMode="auto">
          <a:xfrm>
            <a:off x="4572857" y="1887698"/>
            <a:ext cx="0" cy="4288310"/>
          </a:xfrm>
          <a:prstGeom prst="line">
            <a:avLst/>
          </a:prstGeom>
          <a:noFill/>
          <a:ln w="12700" cap="flat">
            <a:noFill/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5145" name="Line 54"/>
          <p:cNvSpPr>
            <a:spLocks noChangeShapeType="1"/>
          </p:cNvSpPr>
          <p:nvPr/>
        </p:nvSpPr>
        <p:spPr bwMode="auto">
          <a:xfrm>
            <a:off x="6036733" y="1887698"/>
            <a:ext cx="0" cy="4288310"/>
          </a:xfrm>
          <a:prstGeom prst="line">
            <a:avLst/>
          </a:prstGeom>
          <a:noFill/>
          <a:ln w="12700" cap="flat">
            <a:noFill/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5146" name="Line 55"/>
          <p:cNvSpPr>
            <a:spLocks noChangeShapeType="1"/>
          </p:cNvSpPr>
          <p:nvPr/>
        </p:nvSpPr>
        <p:spPr bwMode="auto">
          <a:xfrm>
            <a:off x="7500610" y="1887698"/>
            <a:ext cx="0" cy="4288310"/>
          </a:xfrm>
          <a:prstGeom prst="line">
            <a:avLst/>
          </a:prstGeom>
          <a:noFill/>
          <a:ln w="12700" cap="flat">
            <a:noFill/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5147" name="Line 56"/>
          <p:cNvSpPr>
            <a:spLocks noChangeShapeType="1"/>
          </p:cNvSpPr>
          <p:nvPr/>
        </p:nvSpPr>
        <p:spPr bwMode="auto">
          <a:xfrm>
            <a:off x="172655" y="2506431"/>
            <a:ext cx="8800403" cy="0"/>
          </a:xfrm>
          <a:prstGeom prst="line">
            <a:avLst/>
          </a:prstGeom>
          <a:noFill/>
          <a:ln w="38100" cap="flat">
            <a:noFill/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5148" name="Line 57"/>
          <p:cNvSpPr>
            <a:spLocks noChangeShapeType="1"/>
          </p:cNvSpPr>
          <p:nvPr/>
        </p:nvSpPr>
        <p:spPr bwMode="auto">
          <a:xfrm>
            <a:off x="172655" y="3116600"/>
            <a:ext cx="8800403" cy="0"/>
          </a:xfrm>
          <a:prstGeom prst="line">
            <a:avLst/>
          </a:prstGeom>
          <a:noFill/>
          <a:ln w="12700" cap="flat">
            <a:noFill/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5149" name="Line 58"/>
          <p:cNvSpPr>
            <a:spLocks noChangeShapeType="1"/>
          </p:cNvSpPr>
          <p:nvPr/>
        </p:nvSpPr>
        <p:spPr bwMode="auto">
          <a:xfrm>
            <a:off x="172655" y="3726769"/>
            <a:ext cx="8800403" cy="0"/>
          </a:xfrm>
          <a:prstGeom prst="line">
            <a:avLst/>
          </a:prstGeom>
          <a:noFill/>
          <a:ln w="12700" cap="flat">
            <a:noFill/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5150" name="Line 59"/>
          <p:cNvSpPr>
            <a:spLocks noChangeShapeType="1"/>
          </p:cNvSpPr>
          <p:nvPr/>
        </p:nvSpPr>
        <p:spPr bwMode="auto">
          <a:xfrm>
            <a:off x="172655" y="4336937"/>
            <a:ext cx="8800403" cy="0"/>
          </a:xfrm>
          <a:prstGeom prst="line">
            <a:avLst/>
          </a:prstGeom>
          <a:noFill/>
          <a:ln w="12700" cap="flat">
            <a:noFill/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5151" name="Line 60"/>
          <p:cNvSpPr>
            <a:spLocks noChangeShapeType="1"/>
          </p:cNvSpPr>
          <p:nvPr/>
        </p:nvSpPr>
        <p:spPr bwMode="auto">
          <a:xfrm>
            <a:off x="172655" y="4947106"/>
            <a:ext cx="8800403" cy="0"/>
          </a:xfrm>
          <a:prstGeom prst="line">
            <a:avLst/>
          </a:prstGeom>
          <a:noFill/>
          <a:ln w="12700" cap="flat">
            <a:noFill/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5152" name="Line 61"/>
          <p:cNvSpPr>
            <a:spLocks noChangeShapeType="1"/>
          </p:cNvSpPr>
          <p:nvPr/>
        </p:nvSpPr>
        <p:spPr bwMode="auto">
          <a:xfrm>
            <a:off x="172655" y="5557275"/>
            <a:ext cx="8800403" cy="0"/>
          </a:xfrm>
          <a:prstGeom prst="line">
            <a:avLst/>
          </a:prstGeom>
          <a:noFill/>
          <a:ln w="12700" cap="flat">
            <a:noFill/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5153" name="Line 62"/>
          <p:cNvSpPr>
            <a:spLocks noChangeShapeType="1"/>
          </p:cNvSpPr>
          <p:nvPr/>
        </p:nvSpPr>
        <p:spPr bwMode="auto">
          <a:xfrm>
            <a:off x="179512" y="1887698"/>
            <a:ext cx="0" cy="4288310"/>
          </a:xfrm>
          <a:prstGeom prst="line">
            <a:avLst/>
          </a:prstGeom>
          <a:noFill/>
          <a:ln w="12700" cap="flat">
            <a:noFill/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5154" name="Line 63"/>
          <p:cNvSpPr>
            <a:spLocks noChangeShapeType="1"/>
          </p:cNvSpPr>
          <p:nvPr/>
        </p:nvSpPr>
        <p:spPr bwMode="auto">
          <a:xfrm>
            <a:off x="8964487" y="1887698"/>
            <a:ext cx="0" cy="4288310"/>
          </a:xfrm>
          <a:prstGeom prst="line">
            <a:avLst/>
          </a:prstGeom>
          <a:noFill/>
          <a:ln w="12700" cap="flat">
            <a:noFill/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5155" name="Line 64"/>
          <p:cNvSpPr>
            <a:spLocks noChangeShapeType="1"/>
          </p:cNvSpPr>
          <p:nvPr/>
        </p:nvSpPr>
        <p:spPr bwMode="auto">
          <a:xfrm>
            <a:off x="172655" y="1896262"/>
            <a:ext cx="8800403" cy="0"/>
          </a:xfrm>
          <a:prstGeom prst="line">
            <a:avLst/>
          </a:prstGeom>
          <a:noFill/>
          <a:ln w="12700" cap="flat">
            <a:noFill/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5156" name="Line 65"/>
          <p:cNvSpPr>
            <a:spLocks noChangeShapeType="1"/>
          </p:cNvSpPr>
          <p:nvPr/>
        </p:nvSpPr>
        <p:spPr bwMode="auto">
          <a:xfrm>
            <a:off x="172655" y="6167444"/>
            <a:ext cx="8800403" cy="0"/>
          </a:xfrm>
          <a:prstGeom prst="line">
            <a:avLst/>
          </a:prstGeom>
          <a:noFill/>
          <a:ln w="12700" cap="flat">
            <a:noFill/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72" name="Titel 1"/>
          <p:cNvSpPr txBox="1">
            <a:spLocks/>
          </p:cNvSpPr>
          <p:nvPr/>
        </p:nvSpPr>
        <p:spPr>
          <a:xfrm>
            <a:off x="467544" y="194833"/>
            <a:ext cx="8229600" cy="77809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000" b="1"/>
              <a:t>Optimale Losgröße</a:t>
            </a:r>
            <a:endParaRPr lang="de-DE" sz="3000" b="1" dirty="0"/>
          </a:p>
        </p:txBody>
      </p:sp>
    </p:spTree>
    <p:extLst>
      <p:ext uri="{BB962C8B-B14F-4D97-AF65-F5344CB8AC3E}">
        <p14:creationId xmlns:p14="http://schemas.microsoft.com/office/powerpoint/2010/main" val="56944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indefinite"/>
                                        <p:tgtEl>
                                          <p:spTgt spid="5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1" dur="indefinite"/>
                                        <p:tgtEl>
                                          <p:spTgt spid="5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indefinite"/>
                                        <p:tgtEl>
                                          <p:spTgt spid="5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indefinite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5" dur="indefinite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indefinite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indefinite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9" dur="indefinite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indefinite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indefinite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3" dur="indefinite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indefinite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indefinite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7" dur="indefinite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indefinite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indefinite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indefinite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indefinite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indefinite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5" dur="indefinite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indefinite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5120" grpId="0" animBg="1"/>
      <p:bldP spid="5121" grpId="0" animBg="1"/>
      <p:bldP spid="5126" grpId="0" animBg="1"/>
      <p:bldP spid="5127" grpId="0" animBg="1"/>
      <p:bldP spid="5128" grpId="0" animBg="1"/>
      <p:bldP spid="5129" grpId="0" animBg="1"/>
      <p:bldP spid="5130" grpId="0" animBg="1"/>
      <p:bldP spid="5131" grpId="0" animBg="1"/>
      <p:bldP spid="5132" grpId="0" animBg="1"/>
      <p:bldP spid="5133" grpId="0" animBg="1"/>
      <p:bldP spid="5134" grpId="0" animBg="1"/>
      <p:bldP spid="5135" grpId="0" animBg="1"/>
      <p:bldP spid="5136" grpId="0" animBg="1"/>
      <p:bldP spid="5137" grpId="0" animBg="1"/>
      <p:bldP spid="5138" grpId="0" animBg="1"/>
      <p:bldP spid="5139" grpId="0" animBg="1"/>
      <p:bldP spid="5140" grpId="0" animBg="1"/>
      <p:bldP spid="51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467544" y="194833"/>
            <a:ext cx="8229600" cy="77809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000" b="1"/>
              <a:t>Optimale Losgröße</a:t>
            </a:r>
            <a:endParaRPr lang="de-DE" sz="30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94" y="1597024"/>
            <a:ext cx="7867812" cy="456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419872" y="2072124"/>
            <a:ext cx="187220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Optimale Losgröße</a:t>
            </a:r>
          </a:p>
        </p:txBody>
      </p:sp>
      <p:cxnSp>
        <p:nvCxnSpPr>
          <p:cNvPr id="5" name="Gerade Verbindung 4"/>
          <p:cNvCxnSpPr/>
          <p:nvPr/>
        </p:nvCxnSpPr>
        <p:spPr>
          <a:xfrm>
            <a:off x="4427984" y="2780928"/>
            <a:ext cx="0" cy="288032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38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de-DE" sz="3000" b="1" dirty="0"/>
              <a:t>Einzelfertigung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946" y="1064914"/>
            <a:ext cx="2387102" cy="178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436727"/>
            <a:ext cx="2382662" cy="178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6" t="31571" r="45861" b="21226"/>
          <a:stretch/>
        </p:blipFill>
        <p:spPr bwMode="auto">
          <a:xfrm>
            <a:off x="1763688" y="4764521"/>
            <a:ext cx="2382662" cy="146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4" t="42873" r="52070" b="26782"/>
          <a:stretch/>
        </p:blipFill>
        <p:spPr bwMode="auto">
          <a:xfrm>
            <a:off x="6453961" y="3346712"/>
            <a:ext cx="2127072" cy="136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6067C661-2EAB-406D-BD43-082CE6098459}"/>
              </a:ext>
            </a:extLst>
          </p:cNvPr>
          <p:cNvSpPr/>
          <p:nvPr/>
        </p:nvSpPr>
        <p:spPr>
          <a:xfrm>
            <a:off x="457200" y="1050436"/>
            <a:ext cx="4572000" cy="86177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de-DE" sz="2400" dirty="0"/>
              <a:t>Einmalige Herstellung</a:t>
            </a:r>
            <a:br>
              <a:rPr lang="de-DE" sz="2400" dirty="0"/>
            </a:br>
            <a:r>
              <a:rPr lang="de-DE" sz="2400" dirty="0"/>
              <a:t>eines Produktes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3C43DCA-09BA-4FAD-9B9C-BB604C410163}"/>
              </a:ext>
            </a:extLst>
          </p:cNvPr>
          <p:cNvSpPr/>
          <p:nvPr/>
        </p:nvSpPr>
        <p:spPr>
          <a:xfrm>
            <a:off x="457200" y="2244360"/>
            <a:ext cx="3113715" cy="193899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de-DE" sz="2400" dirty="0"/>
              <a:t>Vorteile:</a:t>
            </a:r>
          </a:p>
          <a:p>
            <a:r>
              <a:rPr lang="de-DE" sz="2400" dirty="0"/>
              <a:t>Flexibel</a:t>
            </a:r>
          </a:p>
          <a:p>
            <a:r>
              <a:rPr lang="de-DE" sz="2400" dirty="0"/>
              <a:t>Individuell</a:t>
            </a:r>
          </a:p>
          <a:p>
            <a:r>
              <a:rPr lang="de-DE" sz="2400" dirty="0"/>
              <a:t>Gut ausgebildete MA</a:t>
            </a:r>
          </a:p>
          <a:p>
            <a:r>
              <a:rPr lang="de-DE" sz="2400" dirty="0"/>
              <a:t>…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61961BF3-B864-4619-8524-77F4E5BED318}"/>
              </a:ext>
            </a:extLst>
          </p:cNvPr>
          <p:cNvSpPr/>
          <p:nvPr/>
        </p:nvSpPr>
        <p:spPr>
          <a:xfrm>
            <a:off x="5342963" y="4764521"/>
            <a:ext cx="3238070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de-DE" sz="2400" dirty="0"/>
              <a:t>Nachteile:</a:t>
            </a:r>
          </a:p>
          <a:p>
            <a:r>
              <a:rPr lang="de-DE" sz="2400" dirty="0"/>
              <a:t>Hohe Stückkosten</a:t>
            </a:r>
          </a:p>
          <a:p>
            <a:r>
              <a:rPr lang="de-DE" sz="2400" dirty="0"/>
              <a:t>Hoher Planungsaufwand</a:t>
            </a:r>
          </a:p>
          <a:p>
            <a:r>
              <a:rPr lang="de-DE" sz="2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6614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559" y="3111419"/>
            <a:ext cx="2139579" cy="166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de-DE" sz="3000" b="1" dirty="0"/>
              <a:t>Sortenfertigung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255525"/>
            <a:ext cx="4048002" cy="194451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de-DE" sz="2400" dirty="0"/>
              <a:t>Artgleiche Produkte</a:t>
            </a:r>
          </a:p>
          <a:p>
            <a:r>
              <a:rPr lang="de-DE" sz="2400" dirty="0"/>
              <a:t>Gleiches Ausgangsmaterial</a:t>
            </a:r>
          </a:p>
          <a:p>
            <a:r>
              <a:rPr lang="de-DE" sz="2400" dirty="0"/>
              <a:t>Gleicher Produktionsprozess</a:t>
            </a:r>
          </a:p>
          <a:p>
            <a:r>
              <a:rPr lang="de-DE" sz="2400" dirty="0"/>
              <a:t>Kleine Unterschiede</a:t>
            </a:r>
          </a:p>
          <a:p>
            <a:endParaRPr lang="de-DE" sz="2400" dirty="0"/>
          </a:p>
          <a:p>
            <a:pPr marL="0" indent="0">
              <a:buNone/>
            </a:pPr>
            <a:endParaRPr lang="de-DE" sz="25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673" y="1152970"/>
            <a:ext cx="1993404" cy="149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576" y="1762843"/>
            <a:ext cx="1370224" cy="146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00" y="4516762"/>
            <a:ext cx="2323392" cy="15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913" y="5223063"/>
            <a:ext cx="193288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332" y="5081261"/>
            <a:ext cx="31623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E295DC11-3C03-4E63-8135-E1EF4B1E381D}"/>
              </a:ext>
            </a:extLst>
          </p:cNvPr>
          <p:cNvSpPr/>
          <p:nvPr/>
        </p:nvSpPr>
        <p:spPr>
          <a:xfrm>
            <a:off x="457200" y="1069500"/>
            <a:ext cx="4048002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de-DE" sz="2400" dirty="0"/>
              <a:t>Begrenzte Herstellung</a:t>
            </a:r>
            <a:br>
              <a:rPr lang="de-DE" sz="2400" dirty="0"/>
            </a:br>
            <a:r>
              <a:rPr lang="de-DE" sz="2400" dirty="0"/>
              <a:t>eines Produktes</a:t>
            </a:r>
          </a:p>
        </p:txBody>
      </p:sp>
    </p:spTree>
    <p:extLst>
      <p:ext uri="{BB962C8B-B14F-4D97-AF65-F5344CB8AC3E}">
        <p14:creationId xmlns:p14="http://schemas.microsoft.com/office/powerpoint/2010/main" val="116557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022736"/>
            <a:ext cx="4040188" cy="6397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de-DE" sz="2500" dirty="0"/>
              <a:t>Vorteile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38063" y="1700808"/>
            <a:ext cx="4040188" cy="395128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/>
              <a:t>Niedrige Stückkosten</a:t>
            </a:r>
          </a:p>
          <a:p>
            <a:r>
              <a:rPr lang="de-DE" dirty="0"/>
              <a:t>Kurzfristige Anpassung an Geschmacksänderungen durch Produktvariation</a:t>
            </a:r>
          </a:p>
          <a:p>
            <a:r>
              <a:rPr lang="de-DE" dirty="0"/>
              <a:t>…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022736"/>
            <a:ext cx="4041775" cy="6397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sz="2500" dirty="0"/>
              <a:t>Nachteile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837" y="1700808"/>
            <a:ext cx="4041775" cy="395128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/>
              <a:t>Weitgehende Produktänderungen wegen Umrüstungen schwierig</a:t>
            </a:r>
          </a:p>
          <a:p>
            <a:r>
              <a:rPr lang="de-DE" dirty="0"/>
              <a:t>Hoher Kapitalbedarf</a:t>
            </a:r>
          </a:p>
          <a:p>
            <a:r>
              <a:rPr lang="de-DE" dirty="0"/>
              <a:t>…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80AD2178-7936-4127-B587-7F42789E5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de-DE" sz="3000" b="1" dirty="0"/>
              <a:t>Sortenfertigung</a:t>
            </a:r>
          </a:p>
        </p:txBody>
      </p:sp>
    </p:spTree>
    <p:extLst>
      <p:ext uri="{BB962C8B-B14F-4D97-AF65-F5344CB8AC3E}">
        <p14:creationId xmlns:p14="http://schemas.microsoft.com/office/powerpoint/2010/main" val="84618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 animBg="1"/>
      <p:bldP spid="5" grpId="0" uiExpand="1" build="p" animBg="1"/>
      <p:bldP spid="6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de-DE" sz="3000" b="1" dirty="0"/>
              <a:t>Serienfertigung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949" y="1130892"/>
            <a:ext cx="2008469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" t="58812" r="70258" b="18352"/>
          <a:stretch/>
        </p:blipFill>
        <p:spPr bwMode="auto">
          <a:xfrm>
            <a:off x="5399828" y="4804059"/>
            <a:ext cx="3369393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4" t="66667" r="40344" b="14789"/>
          <a:stretch/>
        </p:blipFill>
        <p:spPr bwMode="auto">
          <a:xfrm>
            <a:off x="457200" y="4565021"/>
            <a:ext cx="4766749" cy="1907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4C26995-6B88-406C-8438-1BBBCB7D5D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0272" y="2837472"/>
            <a:ext cx="1512168" cy="151216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A6EDEF8-C923-4BDC-954D-AA24343FC4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8184" y="2893219"/>
            <a:ext cx="1071562" cy="107156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BE0D3A3-6A78-4F0E-9B79-6FB81FD3F9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28630" y="3333417"/>
            <a:ext cx="999554" cy="999554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77E06A3F-CB71-45FA-A9F6-51BEB80F2B59}"/>
              </a:ext>
            </a:extLst>
          </p:cNvPr>
          <p:cNvSpPr/>
          <p:nvPr/>
        </p:nvSpPr>
        <p:spPr>
          <a:xfrm>
            <a:off x="457200" y="1029435"/>
            <a:ext cx="4402832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de-DE" sz="2400" dirty="0"/>
              <a:t>Begrenzte Herstellung von Produkten auf gleichen oder ähnlichen Produktionsanlagen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759BF91-B57A-4B74-8406-B848E7C5D7A0}"/>
              </a:ext>
            </a:extLst>
          </p:cNvPr>
          <p:cNvSpPr/>
          <p:nvPr/>
        </p:nvSpPr>
        <p:spPr>
          <a:xfrm>
            <a:off x="457200" y="2395121"/>
            <a:ext cx="4402832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Unterschiedliche Produkte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Gleiches Ausgangsmaterial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Ähnlicher Produktionsprozess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Große Unterschiede</a:t>
            </a:r>
          </a:p>
        </p:txBody>
      </p:sp>
    </p:spTree>
    <p:extLst>
      <p:ext uri="{BB962C8B-B14F-4D97-AF65-F5344CB8AC3E}">
        <p14:creationId xmlns:p14="http://schemas.microsoft.com/office/powerpoint/2010/main" val="260132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1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022736"/>
            <a:ext cx="4040188" cy="6397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de-DE" sz="2500" dirty="0"/>
              <a:t>Vorteile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38063" y="1700808"/>
            <a:ext cx="4040188" cy="395128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/>
              <a:t>Niedrige Stückkosten</a:t>
            </a:r>
          </a:p>
          <a:p>
            <a:r>
              <a:rPr lang="de-DE" dirty="0"/>
              <a:t>Vorwiegend Universalmaschinen</a:t>
            </a:r>
          </a:p>
          <a:p>
            <a:r>
              <a:rPr lang="de-DE" dirty="0"/>
              <a:t>…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022736"/>
            <a:ext cx="4041775" cy="6397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sz="2500" dirty="0"/>
              <a:t>Nachteile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837" y="1700808"/>
            <a:ext cx="4041775" cy="395128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/>
              <a:t>Weitgehende Produktänderungen wegen Umrüstungen schwierig</a:t>
            </a:r>
          </a:p>
          <a:p>
            <a:r>
              <a:rPr lang="de-DE" dirty="0"/>
              <a:t>Hoher Kapitalbedarf</a:t>
            </a:r>
          </a:p>
          <a:p>
            <a:r>
              <a:rPr lang="de-DE" dirty="0"/>
              <a:t>…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7FA4A52-6D05-44AB-B8D4-6B5FBF84B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de-DE" sz="3000" b="1" dirty="0"/>
              <a:t>Serienfertigung</a:t>
            </a:r>
          </a:p>
        </p:txBody>
      </p:sp>
    </p:spTree>
    <p:extLst>
      <p:ext uri="{BB962C8B-B14F-4D97-AF65-F5344CB8AC3E}">
        <p14:creationId xmlns:p14="http://schemas.microsoft.com/office/powerpoint/2010/main" val="81928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6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de-DE" sz="2400" b="1" dirty="0"/>
              <a:t>Begriffsklärung</a:t>
            </a:r>
          </a:p>
          <a:p>
            <a:pPr marL="0" indent="0">
              <a:buNone/>
            </a:pPr>
            <a:r>
              <a:rPr lang="de-DE" sz="2400" b="1" dirty="0"/>
              <a:t>Rüstkosten</a:t>
            </a:r>
            <a:r>
              <a:rPr lang="de-DE" sz="2400" dirty="0"/>
              <a:t>: Arbeitsplatz auf ein Produktionsgut einrichten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</p:txBody>
      </p:sp>
      <p:sp>
        <p:nvSpPr>
          <p:cNvPr id="5" name="Textfeld 4"/>
          <p:cNvSpPr txBox="1"/>
          <p:nvPr/>
        </p:nvSpPr>
        <p:spPr>
          <a:xfrm>
            <a:off x="1979712" y="3397963"/>
            <a:ext cx="150393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de-DE" dirty="0"/>
              <a:t>Umrüstung</a:t>
            </a:r>
          </a:p>
          <a:p>
            <a:pPr algn="ctr"/>
            <a:r>
              <a:rPr lang="de-DE" dirty="0"/>
              <a:t>Maschine neu</a:t>
            </a:r>
          </a:p>
          <a:p>
            <a:pPr algn="ctr"/>
            <a:r>
              <a:rPr lang="de-DE" dirty="0"/>
              <a:t>einstellen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636711" y="3397963"/>
            <a:ext cx="150393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de-DE" dirty="0"/>
              <a:t>Umrüstung</a:t>
            </a:r>
          </a:p>
          <a:p>
            <a:pPr algn="ctr"/>
            <a:r>
              <a:rPr lang="de-DE" dirty="0"/>
              <a:t>Maschine neu</a:t>
            </a:r>
          </a:p>
          <a:p>
            <a:pPr algn="ctr"/>
            <a:r>
              <a:rPr lang="de-DE" dirty="0"/>
              <a:t>einstellen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B240E61-3AC0-4B6D-B5DD-48713273B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de-DE" sz="3000" b="1" dirty="0"/>
              <a:t>Optimale Losgröße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D6D2BE9-57BF-4E88-B929-6F0FC1553E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8" b="15593"/>
          <a:stretch/>
        </p:blipFill>
        <p:spPr>
          <a:xfrm>
            <a:off x="1979712" y="2138467"/>
            <a:ext cx="1503938" cy="116153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01CCA72-B705-4C10-BD4E-99BCBC5DA5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8" b="15593"/>
          <a:stretch/>
        </p:blipFill>
        <p:spPr>
          <a:xfrm>
            <a:off x="5660352" y="2128420"/>
            <a:ext cx="1503938" cy="116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14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de-DE" sz="2400" b="1" dirty="0"/>
              <a:t>Begriffsklärung</a:t>
            </a:r>
          </a:p>
          <a:p>
            <a:pPr marL="0" indent="0">
              <a:buNone/>
            </a:pPr>
            <a:r>
              <a:rPr lang="de-DE" sz="2400" b="1" dirty="0"/>
              <a:t>Rüstkosten</a:t>
            </a:r>
            <a:r>
              <a:rPr lang="de-DE" sz="2400" dirty="0"/>
              <a:t>: Arbeitsplatz auf ein Produktionsgut einrichten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b="1" dirty="0"/>
              <a:t>Los</a:t>
            </a:r>
            <a:r>
              <a:rPr lang="de-DE" sz="2400" dirty="0"/>
              <a:t>: Menge an Erzeugnissen zwischen zwei Umrüstungen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b="1" dirty="0"/>
              <a:t>Lagerkosten</a:t>
            </a:r>
            <a:r>
              <a:rPr lang="de-DE" sz="2400" dirty="0"/>
              <a:t>: Kosten, bei der Lagerung der Produkte</a:t>
            </a:r>
          </a:p>
        </p:txBody>
      </p:sp>
      <p:sp>
        <p:nvSpPr>
          <p:cNvPr id="4" name="Rechteck 3"/>
          <p:cNvSpPr/>
          <p:nvPr/>
        </p:nvSpPr>
        <p:spPr>
          <a:xfrm>
            <a:off x="3887924" y="3607011"/>
            <a:ext cx="1368152" cy="5040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Los</a:t>
            </a:r>
          </a:p>
          <a:p>
            <a:pPr algn="ctr"/>
            <a:r>
              <a:rPr lang="de-DE" dirty="0"/>
              <a:t>Stückzahl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979712" y="3397963"/>
            <a:ext cx="150393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de-DE" dirty="0"/>
              <a:t>Umrüstung</a:t>
            </a:r>
          </a:p>
          <a:p>
            <a:pPr algn="ctr"/>
            <a:r>
              <a:rPr lang="de-DE" dirty="0"/>
              <a:t>Maschine neu</a:t>
            </a:r>
          </a:p>
          <a:p>
            <a:pPr algn="ctr"/>
            <a:r>
              <a:rPr lang="de-DE" dirty="0"/>
              <a:t>einstellen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612369" y="3397963"/>
            <a:ext cx="150393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de-DE" dirty="0"/>
              <a:t>Umrüstung</a:t>
            </a:r>
          </a:p>
          <a:p>
            <a:pPr algn="ctr"/>
            <a:r>
              <a:rPr lang="de-DE" dirty="0"/>
              <a:t>Maschine neu</a:t>
            </a:r>
          </a:p>
          <a:p>
            <a:pPr algn="ctr"/>
            <a:r>
              <a:rPr lang="de-DE" dirty="0"/>
              <a:t>einstellen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B240E61-3AC0-4B6D-B5DD-48713273B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de-DE" sz="3000" b="1" dirty="0"/>
              <a:t>Optimale Losgröße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0DDEE83-4904-477E-957B-19A22EFC0F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8" b="15593"/>
          <a:stretch/>
        </p:blipFill>
        <p:spPr>
          <a:xfrm>
            <a:off x="1979712" y="2138467"/>
            <a:ext cx="1503938" cy="116153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F655550-BD21-4C9D-8ADB-6FC1D3133E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8" b="15593"/>
          <a:stretch/>
        </p:blipFill>
        <p:spPr>
          <a:xfrm>
            <a:off x="5615229" y="2138467"/>
            <a:ext cx="1503938" cy="116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4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027" y="1090779"/>
            <a:ext cx="4040188" cy="63976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Rüstkosten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844824"/>
            <a:ext cx="4042792" cy="273630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de-DE" sz="2200" dirty="0"/>
              <a:t>Umstellungskosten</a:t>
            </a:r>
          </a:p>
          <a:p>
            <a:r>
              <a:rPr lang="de-DE" sz="2200" dirty="0"/>
              <a:t>Reinigungskosten</a:t>
            </a:r>
          </a:p>
          <a:p>
            <a:r>
              <a:rPr lang="de-DE" sz="2200" dirty="0"/>
              <a:t>Anlaufkosten (Probelauf)</a:t>
            </a:r>
          </a:p>
          <a:p>
            <a:r>
              <a:rPr lang="de-DE" sz="2200" dirty="0"/>
              <a:t>Produktionsausfallkosten</a:t>
            </a:r>
          </a:p>
          <a:p>
            <a:r>
              <a:rPr lang="de-DE" sz="2200" dirty="0"/>
              <a:t>Auflagenfixe Kosten (von der Losgröße abhängig)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57343" y="1090779"/>
            <a:ext cx="4041775" cy="63976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Lagerkosten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68855" y="1844824"/>
            <a:ext cx="4041775" cy="273630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de-DE" dirty="0"/>
              <a:t>Lagerhaltung (Miete, Heizung, …)</a:t>
            </a:r>
          </a:p>
          <a:p>
            <a:r>
              <a:rPr lang="de-DE" dirty="0"/>
              <a:t>Lagerverwaltung (Gehälter, Büromaterial, …)</a:t>
            </a:r>
          </a:p>
          <a:p>
            <a:r>
              <a:rPr lang="de-DE" dirty="0"/>
              <a:t>Lagerrisiko</a:t>
            </a:r>
          </a:p>
          <a:p>
            <a:r>
              <a:rPr lang="de-DE" dirty="0"/>
              <a:t>Auflagenvariable Kosten (sind von der Losgröße abhängig)</a:t>
            </a:r>
          </a:p>
        </p:txBody>
      </p:sp>
      <p:sp>
        <p:nvSpPr>
          <p:cNvPr id="8" name="Inhaltsplatzhalter 3"/>
          <p:cNvSpPr txBox="1">
            <a:spLocks/>
          </p:cNvSpPr>
          <p:nvPr/>
        </p:nvSpPr>
        <p:spPr>
          <a:xfrm>
            <a:off x="467027" y="4589743"/>
            <a:ext cx="4042792" cy="97006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b="1" dirty="0"/>
              <a:t>Möglichst große Fertigungslose</a:t>
            </a:r>
          </a:p>
          <a:p>
            <a:pPr marL="0" indent="0" algn="ctr">
              <a:buNone/>
            </a:pPr>
            <a:r>
              <a:rPr lang="de-DE" b="1" dirty="0"/>
              <a:t>= wenig umrüsten </a:t>
            </a:r>
          </a:p>
          <a:p>
            <a:pPr marL="0" indent="0" algn="ctr">
              <a:buNone/>
            </a:pPr>
            <a:r>
              <a:rPr lang="de-DE" b="1" dirty="0"/>
              <a:t>= geringe Rüstkosten</a:t>
            </a:r>
          </a:p>
        </p:txBody>
      </p:sp>
      <p:sp>
        <p:nvSpPr>
          <p:cNvPr id="9" name="Inhaltsplatzhalter 3"/>
          <p:cNvSpPr txBox="1">
            <a:spLocks/>
          </p:cNvSpPr>
          <p:nvPr/>
        </p:nvSpPr>
        <p:spPr>
          <a:xfrm>
            <a:off x="4657343" y="4589744"/>
            <a:ext cx="3970784" cy="94848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b="1" dirty="0"/>
              <a:t>Möglichst kleine Fertigungslose </a:t>
            </a:r>
            <a:br>
              <a:rPr lang="de-DE" b="1" dirty="0"/>
            </a:br>
            <a:r>
              <a:rPr lang="de-DE" b="1" dirty="0"/>
              <a:t>= wenig Stücke auf Lager</a:t>
            </a:r>
          </a:p>
          <a:p>
            <a:pPr marL="0" indent="0" algn="ctr">
              <a:buNone/>
            </a:pPr>
            <a:r>
              <a:rPr lang="de-DE" b="1" dirty="0"/>
              <a:t>= geringe Lagerkosten</a:t>
            </a:r>
          </a:p>
        </p:txBody>
      </p:sp>
      <p:sp>
        <p:nvSpPr>
          <p:cNvPr id="10" name="Inhaltsplatzhalter 3"/>
          <p:cNvSpPr txBox="1">
            <a:spLocks/>
          </p:cNvSpPr>
          <p:nvPr/>
        </p:nvSpPr>
        <p:spPr>
          <a:xfrm>
            <a:off x="2586608" y="5653467"/>
            <a:ext cx="3970784" cy="9484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b="1" dirty="0">
                <a:solidFill>
                  <a:schemeClr val="bg1"/>
                </a:solidFill>
              </a:rPr>
              <a:t>Optimale Losgröße</a:t>
            </a:r>
          </a:p>
          <a:p>
            <a:pPr marL="0" indent="0" algn="ctr">
              <a:buNone/>
            </a:pPr>
            <a:r>
              <a:rPr lang="de-DE" b="1" dirty="0">
                <a:solidFill>
                  <a:schemeClr val="bg1"/>
                </a:solidFill>
              </a:rPr>
              <a:t>(minimale Gesamtkosten)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0B3668D-155A-4B31-BEA5-AF84ECB6D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de-DE" sz="3000" b="1" dirty="0"/>
              <a:t>Optimale Losgröße</a:t>
            </a:r>
          </a:p>
        </p:txBody>
      </p:sp>
    </p:spTree>
    <p:extLst>
      <p:ext uri="{BB962C8B-B14F-4D97-AF65-F5344CB8AC3E}">
        <p14:creationId xmlns:p14="http://schemas.microsoft.com/office/powerpoint/2010/main" val="181838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6" grpId="0" uiExpand="1" build="p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299</Words>
  <Application>Microsoft Office PowerPoint</Application>
  <PresentationFormat>Bildschirmpräsentation (4:3)</PresentationFormat>
  <Paragraphs>147</Paragraphs>
  <Slides>11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4" baseType="lpstr">
      <vt:lpstr>Arial</vt:lpstr>
      <vt:lpstr>Calibri</vt:lpstr>
      <vt:lpstr>Larissa</vt:lpstr>
      <vt:lpstr>Fertigungstypen Unterscheidung nach Menge der gleichartigen Erzeugnisse</vt:lpstr>
      <vt:lpstr>Einzelfertigung</vt:lpstr>
      <vt:lpstr>Sortenfertigung</vt:lpstr>
      <vt:lpstr>Sortenfertigung</vt:lpstr>
      <vt:lpstr>Serienfertigung</vt:lpstr>
      <vt:lpstr>Serienfertigung</vt:lpstr>
      <vt:lpstr>Optimale Losgröße</vt:lpstr>
      <vt:lpstr>Optimale Losgröße</vt:lpstr>
      <vt:lpstr>Optimale Losgröße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Frank Wagener</dc:creator>
  <cp:lastModifiedBy>Frank Wagener</cp:lastModifiedBy>
  <cp:revision>32</cp:revision>
  <dcterms:created xsi:type="dcterms:W3CDTF">2018-01-01T15:28:29Z</dcterms:created>
  <dcterms:modified xsi:type="dcterms:W3CDTF">2020-03-04T16:49:21Z</dcterms:modified>
</cp:coreProperties>
</file>