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F3C43-AC93-6B07-867D-BBDAAF042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70309D-9E5F-3CE6-5396-A01E9EAF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1F1DB-E2C9-87DD-F27F-4B7624D5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5575E1-E0E7-A7C8-C734-36302377E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D8688D-0279-92FC-B370-3D12E367B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22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2AF35-9F3D-EF03-91B1-1FB7C75CA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B2F79D-E9F7-D19C-EC15-57EFB9064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257654-F9C7-E640-0BFD-7B8F01C6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20FEED-4765-413C-E41D-FBBB67AE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1153EA-7733-B64F-11FD-2F0943D41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200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3B1F97-3F59-0801-5569-A035FA2882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688F07C-DE1D-9289-9688-D8CC9C8F9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3EFB11-3834-107C-E57E-0D69CA8A8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56CB59-3F38-037F-98A8-A9C28D68D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587F29-6830-0F2F-5BE1-BD9484DF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63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8A854-3A2A-FD96-9D75-EA8FE4A6F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8401D8-8D37-2A71-C32C-E845426D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96F158-1A95-D246-7CE8-8AD273FC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8D84B3-5B6B-92BB-2326-7B82A61B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A0EE73-1DF3-1B35-A807-06A3ED69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82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F8094-A991-B5B7-45C9-A2A0D298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0855A5-BDCB-43F0-DF61-94D9A11BB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822E63-2D1A-4421-DA64-B8131F077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82D782-45D4-A0DF-7082-12894CCE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E38BFA-C058-61B3-BE57-4E9F36C8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29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05DA2A-D066-C97D-A5D9-F838193F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74D715-D35F-5CE8-E3D5-CBCA7039D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7CA451-4544-459C-FEA3-D0E473158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FD93C6-F1AA-E81C-6D0F-D45349114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CF0847-D2F7-0D52-5FDF-4E558C23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02288D-F38F-1453-8DC1-D0588C7D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06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2C34D3-151B-18C0-006E-F11E1936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347AED-6982-47F0-A213-ABEC91F72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7722D9-1ABD-CE71-DAAD-CD42534E0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25BBECA-CE5B-DF36-AC64-C31DD83015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5E227CE-273E-8CC2-DE3E-141A5CED6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4E9109-31BF-266C-E65B-A6E7498A3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0BB0AEE-49FC-C4CA-4FF0-687C4E9A4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747C7C6-D1A7-2F9B-C877-CE847F11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306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B1F77-057B-DE5F-CB38-0AD25563C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2848C5B-0BD4-4BB6-B154-AAAD4C88D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678477-6425-001F-672C-CD7200B4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1C4E76-9839-3A10-74A0-A2693EEC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64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B408619-252D-09B3-D94B-570779CD3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3993BD2-9A84-3B66-D010-7026BB49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DFC7D-8013-9DED-3B5E-CDD4A8B5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336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BA9662-11D4-F8E5-7AA1-2BF7A482E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F04853-6912-C4D3-9A52-34D71943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9A3B49-CFBE-A14E-5479-74009FD8D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DFA969-DD59-143B-86DA-0A113183C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563DAB-67F5-A67B-6C05-C05903C5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C2CE9B-2B07-B6FD-A6EC-8ACCF91C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17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25A16-5848-2AA3-E83C-CB92D5B8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1B90EBF-BCF0-89D5-82C5-672BB6E3C0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85A93B-5E58-ED4A-C443-DE9B8079F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27E5F2-8D04-F299-1094-100B2D2F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8F51F5-43E9-7DD7-C9EF-01B0B18C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ACA4FCC-30CE-2307-DF3B-47DE3F70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927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FDAE61A-F86A-CF3A-5510-53D7A68B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9F8702-A490-B844-D5DB-9272920AD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153A36-606E-3698-094B-E97EAE4036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2B2EC-68E6-4EBA-B0BA-05386F0931BE}" type="datetimeFigureOut">
              <a:rPr lang="de-DE" smtClean="0"/>
              <a:t>19.04.2026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E6D02-B756-00AA-34C0-AFB6BB7D6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AF9ED8-9DCE-BB12-C1EB-CD6A8D7E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E0DF9-520F-4927-AA4B-3DDF571ECA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46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E246C-0985-1EEE-6FBD-6C5363BAC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05698"/>
            <a:ext cx="9144000" cy="124660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de-DE" sz="5000" b="1" dirty="0"/>
              <a:t>Mitwirkung</a:t>
            </a:r>
            <a:br>
              <a:rPr lang="de-DE" b="1" dirty="0"/>
            </a:br>
            <a:r>
              <a:rPr lang="de-DE" sz="3300" b="1" dirty="0"/>
              <a:t>Mitarbeiter - Betriebsrat - Arbeitgeber</a:t>
            </a:r>
          </a:p>
        </p:txBody>
      </p:sp>
    </p:spTree>
    <p:extLst>
      <p:ext uri="{BB962C8B-B14F-4D97-AF65-F5344CB8AC3E}">
        <p14:creationId xmlns:p14="http://schemas.microsoft.com/office/powerpoint/2010/main" val="135405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20B2E-EE29-502B-BCF6-07711C8F7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D05164B-8FD8-4D67-35BA-932A26047D10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F62192-DEA2-5D50-233E-089409E8A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56AABA6-B46D-508D-0EBF-3EFDDE9C100C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9EDB4E1-B699-5151-0D5B-1C5A03F6FEF0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Interessenvertretung der Arbeitnehmer eines Betriebs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7302DF-7F5E-8827-1219-7666C6C64718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Allgemeine Aufgaben</a:t>
            </a:r>
          </a:p>
        </p:txBody>
      </p:sp>
      <p:pic>
        <p:nvPicPr>
          <p:cNvPr id="1026" name="Picture 2" descr="generated by AI">
            <a:extLst>
              <a:ext uri="{FF2B5EF4-FFF2-40B4-BE49-F238E27FC236}">
                <a16:creationId xmlns:a16="http://schemas.microsoft.com/office/drawing/2014/main" id="{858C5746-7525-5F1E-6CC6-75C7BBD4C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61" y="2528786"/>
            <a:ext cx="3663169" cy="366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83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22087-5D38-FE37-A430-77C60F38D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6E061A7-AA4B-2459-E9BC-8A9EA5339A9D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16DE754-693D-AAB9-3020-A9BEFDF99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EDA1884-CCAB-3824-CEA1-C481DD46F1C0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A0B025A-7E3C-151D-EB76-FCEAE900CF8C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Interessenvertretung der Arbeitnehmer eines Betriebs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2653DD1-60FA-808D-BD3F-6AEF0EE6A8EC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Allgemeine Aufgaben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173F60D-3D15-8BCF-D27E-16FAD4379AAB}"/>
              </a:ext>
            </a:extLst>
          </p:cNvPr>
          <p:cNvSpPr txBox="1"/>
          <p:nvPr/>
        </p:nvSpPr>
        <p:spPr>
          <a:xfrm>
            <a:off x="980447" y="2337711"/>
            <a:ext cx="7994220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Überwachung der Einhaltung von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Gesetzen und Verordnungen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Unfallverhütungsmaßnahmen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Verträgen</a:t>
            </a:r>
          </a:p>
        </p:txBody>
      </p:sp>
      <p:pic>
        <p:nvPicPr>
          <p:cNvPr id="2050" name="Picture 2" descr="Recht und Sicherheit | kostenlose weiße 3D Männchen Bilder -">
            <a:extLst>
              <a:ext uri="{FF2B5EF4-FFF2-40B4-BE49-F238E27FC236}">
                <a16:creationId xmlns:a16="http://schemas.microsoft.com/office/drawing/2014/main" id="{49302719-D150-1394-97DF-6A164755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6" y="4118699"/>
            <a:ext cx="1706309" cy="196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DB9B475-B018-8371-900D-20E3E4FFA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259517"/>
            <a:ext cx="2705100" cy="16859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DD1AC1C-5A87-A50D-51B8-5CBA48839F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49" t="9686" r="8973" b="37718"/>
          <a:stretch>
            <a:fillRect/>
          </a:stretch>
        </p:blipFill>
        <p:spPr>
          <a:xfrm>
            <a:off x="6642810" y="4165361"/>
            <a:ext cx="2825064" cy="18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0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F579D-856B-10A8-2D84-35EBAFAB7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7D9C9AA-C10F-15F7-D8AC-C02B43D19443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AE80A05-038B-0AD8-5D93-327D6CEE4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C61E879-9007-3E47-EB69-4FED188C3E9C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0DC191-0CCE-666D-9CCC-5F773DC4DA24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Interessenvertretung der Arbeitnehmer eines Betriebs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3A76503-06BB-B9A3-78B0-4DEAA605E20F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Allgemeine Aufgaben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9D65D94-A82F-5B1C-EAC7-AC8F301B1599}"/>
              </a:ext>
            </a:extLst>
          </p:cNvPr>
          <p:cNvSpPr txBox="1"/>
          <p:nvPr/>
        </p:nvSpPr>
        <p:spPr>
          <a:xfrm>
            <a:off x="980447" y="2337711"/>
            <a:ext cx="7994220" cy="12464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Überwachung der Einhaltung von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Gesetzen und Verordnungen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Unfallverhütungsmaßnahmen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7AEC33-041B-07F4-E4F2-40F44D1AEBEE}"/>
              </a:ext>
            </a:extLst>
          </p:cNvPr>
          <p:cNvSpPr txBox="1"/>
          <p:nvPr/>
        </p:nvSpPr>
        <p:spPr>
          <a:xfrm>
            <a:off x="980447" y="3733978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Förderung von Schutzbedürftigen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9D6FCF7-978B-3423-224D-FCA4B7851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447" y="4372093"/>
            <a:ext cx="2343150" cy="19526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C9C35D7-13FB-FAA5-C037-8C7FEE415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144" y="4372093"/>
            <a:ext cx="1754891" cy="1952625"/>
          </a:xfrm>
          <a:prstGeom prst="rect">
            <a:avLst/>
          </a:prstGeom>
        </p:spPr>
      </p:pic>
      <p:sp>
        <p:nvSpPr>
          <p:cNvPr id="12" name="Additionszeichen 11">
            <a:extLst>
              <a:ext uri="{FF2B5EF4-FFF2-40B4-BE49-F238E27FC236}">
                <a16:creationId xmlns:a16="http://schemas.microsoft.com/office/drawing/2014/main" id="{6944A396-C0A9-FFF4-DFF3-6200BFD89CA4}"/>
              </a:ext>
            </a:extLst>
          </p:cNvPr>
          <p:cNvSpPr/>
          <p:nvPr/>
        </p:nvSpPr>
        <p:spPr>
          <a:xfrm>
            <a:off x="6101433" y="4937183"/>
            <a:ext cx="745068" cy="822444"/>
          </a:xfrm>
          <a:prstGeom prst="mathPl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lussdiagramm: Verbinder 12">
            <a:extLst>
              <a:ext uri="{FF2B5EF4-FFF2-40B4-BE49-F238E27FC236}">
                <a16:creationId xmlns:a16="http://schemas.microsoft.com/office/drawing/2014/main" id="{6A79F50A-1343-2874-B9B4-4AC38A033D76}"/>
              </a:ext>
            </a:extLst>
          </p:cNvPr>
          <p:cNvSpPr/>
          <p:nvPr/>
        </p:nvSpPr>
        <p:spPr>
          <a:xfrm>
            <a:off x="7247466" y="5785230"/>
            <a:ext cx="146756" cy="171862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lussdiagramm: Verbinder 14">
            <a:extLst>
              <a:ext uri="{FF2B5EF4-FFF2-40B4-BE49-F238E27FC236}">
                <a16:creationId xmlns:a16="http://schemas.microsoft.com/office/drawing/2014/main" id="{E31E00AA-F049-5699-97FE-8FDF6CC5263A}"/>
              </a:ext>
            </a:extLst>
          </p:cNvPr>
          <p:cNvSpPr/>
          <p:nvPr/>
        </p:nvSpPr>
        <p:spPr>
          <a:xfrm>
            <a:off x="7775010" y="5785230"/>
            <a:ext cx="146756" cy="171862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D5275F4B-DB17-E121-13A6-ED4BB6D47EF0}"/>
              </a:ext>
            </a:extLst>
          </p:cNvPr>
          <p:cNvSpPr/>
          <p:nvPr/>
        </p:nvSpPr>
        <p:spPr>
          <a:xfrm>
            <a:off x="8302554" y="5785230"/>
            <a:ext cx="146756" cy="171862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51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7F94-4F69-65D3-35AC-4E99EB094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D9B4BD2-98DC-C29B-4FEC-84C6C8C62ED3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5542193-25E4-A3E2-7C35-34CCAD71F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6B36755-DFCB-2B92-9F5B-6B700FD94AA3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E9698D7-E16B-88B3-537C-29324277DC53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Interessenvertretung der Arbeitnehmer eines Betriebs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3D39BA-3289-D4AE-C522-B44DE8A236C8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Allgemeine Aufgaben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726F5C7-4ECF-DF4B-A3EC-1A2DF71959D8}"/>
              </a:ext>
            </a:extLst>
          </p:cNvPr>
          <p:cNvSpPr txBox="1"/>
          <p:nvPr/>
        </p:nvSpPr>
        <p:spPr>
          <a:xfrm>
            <a:off x="980447" y="2337711"/>
            <a:ext cx="7994220" cy="12464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Überwachung der Einhaltung von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Gesetzen und Verordnungen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Unfallverhütungsmaßnahmen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13CAC77-96C3-90AD-2DF0-486F02E8C87A}"/>
              </a:ext>
            </a:extLst>
          </p:cNvPr>
          <p:cNvSpPr txBox="1"/>
          <p:nvPr/>
        </p:nvSpPr>
        <p:spPr>
          <a:xfrm>
            <a:off x="980447" y="3733978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Förderung von Schutzbedürftigen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B0E92D-9B4E-CA29-15DD-17CE50387C37}"/>
              </a:ext>
            </a:extLst>
          </p:cNvPr>
          <p:cNvSpPr txBox="1"/>
          <p:nvPr/>
        </p:nvSpPr>
        <p:spPr>
          <a:xfrm>
            <a:off x="1002182" y="4372093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Gleichstellung und Vereinbarkeit von Beruf und Familie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1FFA79C-DD9D-7E0D-7831-7CE49A221E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6" b="9953"/>
          <a:stretch>
            <a:fillRect/>
          </a:stretch>
        </p:blipFill>
        <p:spPr>
          <a:xfrm>
            <a:off x="6916790" y="5147115"/>
            <a:ext cx="1901372" cy="149726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CECD7A5-79DC-9FA1-59F1-BF445B3B2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5866" y="3584205"/>
            <a:ext cx="2200888" cy="204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6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0BE32-C6A5-E653-94B3-8B3C150AB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C8AB5BC-195E-FA51-3AE8-1AECDEB792EC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FE6D84-A771-DF3A-238E-2F71CB780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EF28044-0FA6-0D36-0BC1-05E1A74F8BEA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90E6535-57F8-59F3-84B6-4F8ACEEE2E0C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Interessenvertretung der Arbeitnehmer eines Betriebs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FD6B6C7-AC87-008D-8E7B-48F84A9FF367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Allgemeine Aufgaben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CBCA382-9241-4B73-9C8A-C287C5BBF237}"/>
              </a:ext>
            </a:extLst>
          </p:cNvPr>
          <p:cNvSpPr txBox="1"/>
          <p:nvPr/>
        </p:nvSpPr>
        <p:spPr>
          <a:xfrm>
            <a:off x="980447" y="2337711"/>
            <a:ext cx="7994220" cy="12464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Überwachung der Einhaltung von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Gesetzen und Verordnungen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Unfallverhütungsmaßnahmen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5376BE-1327-28A5-C08B-104D97E54F1A}"/>
              </a:ext>
            </a:extLst>
          </p:cNvPr>
          <p:cNvSpPr txBox="1"/>
          <p:nvPr/>
        </p:nvSpPr>
        <p:spPr>
          <a:xfrm>
            <a:off x="980447" y="3733978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Förderung von Schutzbedürftigen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D6F0797-C4B2-BEFB-E6A1-13DB9B7EEF7B}"/>
              </a:ext>
            </a:extLst>
          </p:cNvPr>
          <p:cNvSpPr txBox="1"/>
          <p:nvPr/>
        </p:nvSpPr>
        <p:spPr>
          <a:xfrm>
            <a:off x="1002182" y="4372093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Gleichstellung und Vereinbarkeit von Beruf und Familie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814A3E0-4012-0320-6B1C-86D2CEEDD8B1}"/>
              </a:ext>
            </a:extLst>
          </p:cNvPr>
          <p:cNvSpPr txBox="1"/>
          <p:nvPr/>
        </p:nvSpPr>
        <p:spPr>
          <a:xfrm>
            <a:off x="1002182" y="5026724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Förderung und Sicherung der Beschäftigung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B82F95A-E6BB-4156-442F-015E1A4BC4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89" t="7619" r="18043" b="7513"/>
          <a:stretch>
            <a:fillRect/>
          </a:stretch>
        </p:blipFill>
        <p:spPr>
          <a:xfrm>
            <a:off x="9131120" y="2735539"/>
            <a:ext cx="2287219" cy="307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1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64B58-268A-B0D5-C14C-B6409FB90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B5338849-9168-2F3D-3D11-16DDF9E5C834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1DC924-109C-0232-132D-8C085C6EF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1896919-7886-4861-9FB4-78C6B0C0F7D8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7BFD54D-589D-0473-B786-E0173ECF3A79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Betriebsversammlung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C97753E-66C0-B8A8-7850-DC3DA3017F49}"/>
              </a:ext>
            </a:extLst>
          </p:cNvPr>
          <p:cNvSpPr txBox="1"/>
          <p:nvPr/>
        </p:nvSpPr>
        <p:spPr>
          <a:xfrm>
            <a:off x="991735" y="1683087"/>
            <a:ext cx="6918547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1x im Kalenderjahr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D758568-D715-8DF4-2CBD-D509D0E11E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06" t="32587" r="19873" b="37476"/>
          <a:stretch>
            <a:fillRect/>
          </a:stretch>
        </p:blipFill>
        <p:spPr>
          <a:xfrm>
            <a:off x="8108645" y="2690213"/>
            <a:ext cx="3251273" cy="202693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AAEC711-8B26-3044-5207-8B01A004AA92}"/>
              </a:ext>
            </a:extLst>
          </p:cNvPr>
          <p:cNvSpPr txBox="1"/>
          <p:nvPr/>
        </p:nvSpPr>
        <p:spPr>
          <a:xfrm>
            <a:off x="991732" y="2296711"/>
            <a:ext cx="6918548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Beschäftigte des Betriebs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9FA5F31-9889-EF55-8DA0-FD96261692C2}"/>
              </a:ext>
            </a:extLst>
          </p:cNvPr>
          <p:cNvSpPr txBox="1"/>
          <p:nvPr/>
        </p:nvSpPr>
        <p:spPr>
          <a:xfrm>
            <a:off x="991731" y="2905260"/>
            <a:ext cx="6918549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Information über Vereinbarungen mit dem AG</a:t>
            </a:r>
          </a:p>
          <a:p>
            <a:r>
              <a:rPr lang="de-DE" sz="2500" dirty="0"/>
              <a:t>(zusätzliche Sozialleistungen, Urlaub, …)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55B6978-EC13-B4A5-7727-6EBCC8D7C9BD}"/>
              </a:ext>
            </a:extLst>
          </p:cNvPr>
          <p:cNvSpPr txBox="1"/>
          <p:nvPr/>
        </p:nvSpPr>
        <p:spPr>
          <a:xfrm>
            <a:off x="991731" y="3898529"/>
            <a:ext cx="691855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Aussprache zwischen Betriebsrat und Beschäftigten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4BC2219-30A9-550F-9DAA-C16B9117B84E}"/>
              </a:ext>
            </a:extLst>
          </p:cNvPr>
          <p:cNvSpPr txBox="1"/>
          <p:nvPr/>
        </p:nvSpPr>
        <p:spPr>
          <a:xfrm>
            <a:off x="991731" y="4508005"/>
            <a:ext cx="691855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Arbeitgeber hat das Recht zu sprechen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9F5D067-0A7E-D08E-EB4A-C0184E122164}"/>
              </a:ext>
            </a:extLst>
          </p:cNvPr>
          <p:cNvSpPr txBox="1"/>
          <p:nvPr/>
        </p:nvSpPr>
        <p:spPr>
          <a:xfrm>
            <a:off x="991731" y="5117481"/>
            <a:ext cx="691855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Betriebsversammlungen sind Arbeitszeit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D20D027-F5F5-AA79-DA40-47D88ED50DDC}"/>
              </a:ext>
            </a:extLst>
          </p:cNvPr>
          <p:cNvSpPr txBox="1"/>
          <p:nvPr/>
        </p:nvSpPr>
        <p:spPr>
          <a:xfrm>
            <a:off x="991730" y="5726957"/>
            <a:ext cx="691855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Beschlussfassung mit einfacher Mehrheit</a:t>
            </a:r>
          </a:p>
        </p:txBody>
      </p:sp>
    </p:spTree>
    <p:extLst>
      <p:ext uri="{BB962C8B-B14F-4D97-AF65-F5344CB8AC3E}">
        <p14:creationId xmlns:p14="http://schemas.microsoft.com/office/powerpoint/2010/main" val="111963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65E86-3EA9-D3CA-AD1D-395578B28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1722A87E-A824-8641-E35D-F29813F700DF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57AA87E-4BC6-7932-509E-FD9D85E16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3C2B47A-AC7E-2273-9F09-1FA0FDE457A5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2DB1C4F-71EB-3456-A5E5-90C108057449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Mitwirkungsrechte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245A211-7DDF-CBA9-BB33-EC2F1D9FB8A9}"/>
              </a:ext>
            </a:extLst>
          </p:cNvPr>
          <p:cNvSpPr txBox="1"/>
          <p:nvPr/>
        </p:nvSpPr>
        <p:spPr>
          <a:xfrm>
            <a:off x="991735" y="1683087"/>
            <a:ext cx="7994220" cy="8156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500" b="1" dirty="0"/>
              <a:t>Informationsrecht</a:t>
            </a:r>
            <a:r>
              <a:rPr lang="de-DE" sz="2500" dirty="0"/>
              <a:t> </a:t>
            </a:r>
            <a:br>
              <a:rPr lang="de-DE" sz="2500" dirty="0"/>
            </a:br>
            <a:r>
              <a:rPr lang="de-DE" sz="2200" dirty="0"/>
              <a:t>Informationen, damit der Betriebsrat arbeiten kann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42E614E-1C17-E886-19D0-009A6A7DB00D}"/>
              </a:ext>
            </a:extLst>
          </p:cNvPr>
          <p:cNvSpPr txBox="1"/>
          <p:nvPr/>
        </p:nvSpPr>
        <p:spPr>
          <a:xfrm>
            <a:off x="991735" y="2631117"/>
            <a:ext cx="7994220" cy="11541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500" b="1" dirty="0"/>
              <a:t>Vorschlagsrecht</a:t>
            </a:r>
            <a:br>
              <a:rPr lang="de-DE" sz="2500" dirty="0"/>
            </a:br>
            <a:r>
              <a:rPr lang="de-DE" sz="2200" dirty="0"/>
              <a:t>Vorschläge müssen vom AG geprüft werden, aber keine Umsetzungspflicht (Sicherung des Arbeitsplatzes, Fortbildung, …)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1D1B5A-C038-0230-2A90-251C7B7C5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8590" y="2536720"/>
            <a:ext cx="2001672" cy="206150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564D960-6EA6-7E77-173B-C01B9588C7E2}"/>
              </a:ext>
            </a:extLst>
          </p:cNvPr>
          <p:cNvSpPr txBox="1"/>
          <p:nvPr/>
        </p:nvSpPr>
        <p:spPr>
          <a:xfrm>
            <a:off x="991735" y="3917701"/>
            <a:ext cx="7994220" cy="8156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500" b="1" dirty="0"/>
              <a:t>Anhörungsrecht</a:t>
            </a:r>
            <a:br>
              <a:rPr lang="de-DE" sz="2500" dirty="0"/>
            </a:br>
            <a:r>
              <a:rPr lang="de-DE" sz="2200" dirty="0"/>
              <a:t>Stellungnahme zu Sachverhalten (z. B. Kündigungen)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DF6CBFD-634D-DE0C-66F8-B05BFAF2D712}"/>
              </a:ext>
            </a:extLst>
          </p:cNvPr>
          <p:cNvSpPr txBox="1"/>
          <p:nvPr/>
        </p:nvSpPr>
        <p:spPr>
          <a:xfrm>
            <a:off x="991735" y="4865731"/>
            <a:ext cx="7994220" cy="8156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500" b="1" dirty="0"/>
              <a:t>Beratungsrecht</a:t>
            </a:r>
            <a:br>
              <a:rPr lang="de-DE" sz="2500" dirty="0"/>
            </a:br>
            <a:r>
              <a:rPr lang="de-DE" sz="2200" dirty="0"/>
              <a:t>z. B. Personalentwicklung, Technische Ausrichtung, Umbauten, …</a:t>
            </a:r>
          </a:p>
        </p:txBody>
      </p:sp>
    </p:spTree>
    <p:extLst>
      <p:ext uri="{BB962C8B-B14F-4D97-AF65-F5344CB8AC3E}">
        <p14:creationId xmlns:p14="http://schemas.microsoft.com/office/powerpoint/2010/main" val="401259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30522-5E6E-4B7A-02AC-EF5DAD854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CEA522E9-7327-757B-5472-45113D96A13E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0CA3DB-FEAC-7F7F-D998-116D1A3A6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A4734A8-2EE0-647F-6894-47E9FD891EAB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21EE969-5789-A724-08D2-2501E984BFD0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Mitbestimmung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D446576-98FB-C071-09B5-A6BDBF7630C7}"/>
              </a:ext>
            </a:extLst>
          </p:cNvPr>
          <p:cNvSpPr txBox="1"/>
          <p:nvPr/>
        </p:nvSpPr>
        <p:spPr>
          <a:xfrm>
            <a:off x="991735" y="1683087"/>
            <a:ext cx="7994220" cy="20159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Zustimmungsverweigerung-, Widerspruchsrechte</a:t>
            </a:r>
          </a:p>
          <a:p>
            <a:pPr algn="ctr"/>
            <a:r>
              <a:rPr lang="de-DE" sz="2500" b="1" dirty="0"/>
              <a:t>Arbeitsgerichte können die Entscheidung ersetzen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Einstellungen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Eingruppierungen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Versetzungen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8CE514-F8B7-E21A-79EA-D7E2F7E75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8590" y="2536720"/>
            <a:ext cx="2001672" cy="206150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8FE189E-3510-D057-ABC1-8C61686FC169}"/>
              </a:ext>
            </a:extLst>
          </p:cNvPr>
          <p:cNvSpPr txBox="1"/>
          <p:nvPr/>
        </p:nvSpPr>
        <p:spPr>
          <a:xfrm>
            <a:off x="991735" y="3832286"/>
            <a:ext cx="7994220" cy="24006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Volle Zustimmungsrechte</a:t>
            </a:r>
          </a:p>
          <a:p>
            <a:pPr algn="ctr"/>
            <a:r>
              <a:rPr lang="de-DE" sz="2500" b="1" dirty="0"/>
              <a:t>Zustimmung kann nicht ersetzt werden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Lage der Arbeitszeit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Urlaubsplan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Sozialpläne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Personelle Auswahlrichtlinien</a:t>
            </a:r>
          </a:p>
        </p:txBody>
      </p:sp>
    </p:spTree>
    <p:extLst>
      <p:ext uri="{BB962C8B-B14F-4D97-AF65-F5344CB8AC3E}">
        <p14:creationId xmlns:p14="http://schemas.microsoft.com/office/powerpoint/2010/main" val="120216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15BF6-E2A5-DB9A-2F94-084BF5020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9E5D935-652E-9399-F9E6-5A70EECF9556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Jugend- und Auszubildendenvertretung (JAV)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EDF5736-5194-43B0-FAB1-93E269EC0DD5}"/>
              </a:ext>
            </a:extLst>
          </p:cNvPr>
          <p:cNvSpPr txBox="1"/>
          <p:nvPr/>
        </p:nvSpPr>
        <p:spPr>
          <a:xfrm>
            <a:off x="3343701" y="1160437"/>
            <a:ext cx="536357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§70 Abs. 1 BetrVG</a:t>
            </a:r>
          </a:p>
          <a:p>
            <a:pPr algn="ctr"/>
            <a:r>
              <a:rPr lang="de-DE" sz="2500" dirty="0"/>
              <a:t>Mindestens 5 AN unter 18 Jahren oder in Berufsausbildung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FF746BC-D18D-5B42-9FA5-B30BFC977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54435B0-57EC-C013-DA01-72DBE462B671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031DE09-AF3D-42BE-553A-90DCC07BCE30}"/>
              </a:ext>
            </a:extLst>
          </p:cNvPr>
          <p:cNvSpPr txBox="1"/>
          <p:nvPr/>
        </p:nvSpPr>
        <p:spPr>
          <a:xfrm>
            <a:off x="3793452" y="3266544"/>
            <a:ext cx="46050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Recht auf Wahl einer JAV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6AE4F14-6AD7-250F-43F2-F24363FBC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666193" y="2620311"/>
            <a:ext cx="859611" cy="4328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06A0C7F-F520-022F-1A08-B4CDD2EFC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147" y="3693272"/>
            <a:ext cx="1749704" cy="179847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8183344-9F5E-DAA7-E34E-77CE2E288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137" y="2967623"/>
            <a:ext cx="1809750" cy="2524125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8B12D01-6E94-656E-F4A3-D687A22E6E82}"/>
              </a:ext>
            </a:extLst>
          </p:cNvPr>
          <p:cNvSpPr/>
          <p:nvPr/>
        </p:nvSpPr>
        <p:spPr>
          <a:xfrm>
            <a:off x="991736" y="5493745"/>
            <a:ext cx="1718791" cy="86177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31B6E93-9991-8834-69FD-23CB9F3D33A5}"/>
              </a:ext>
            </a:extLst>
          </p:cNvPr>
          <p:cNvSpPr txBox="1"/>
          <p:nvPr/>
        </p:nvSpPr>
        <p:spPr>
          <a:xfrm>
            <a:off x="1596093" y="5493745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/>
              <a:t>5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602FF17-42B3-BFBC-54D2-31DC161A6AC5}"/>
              </a:ext>
            </a:extLst>
          </p:cNvPr>
          <p:cNvSpPr txBox="1"/>
          <p:nvPr/>
        </p:nvSpPr>
        <p:spPr>
          <a:xfrm>
            <a:off x="3793450" y="5608864"/>
            <a:ext cx="4605096" cy="4770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Aber keine  Pflicht !!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7CD88C2-D4EA-B029-E55B-F48C0DDA7341}"/>
              </a:ext>
            </a:extLst>
          </p:cNvPr>
          <p:cNvSpPr txBox="1"/>
          <p:nvPr/>
        </p:nvSpPr>
        <p:spPr>
          <a:xfrm>
            <a:off x="8426125" y="3969262"/>
            <a:ext cx="2645738" cy="1246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de-DE" sz="2500" b="1" dirty="0"/>
          </a:p>
          <a:p>
            <a:pPr algn="ctr"/>
            <a:r>
              <a:rPr lang="de-DE" sz="2500" b="1" dirty="0"/>
              <a:t>Aktives Wahlrecht</a:t>
            </a:r>
          </a:p>
          <a:p>
            <a:pPr algn="ctr"/>
            <a:endParaRPr lang="de-DE" sz="2500" b="1" dirty="0"/>
          </a:p>
        </p:txBody>
      </p:sp>
    </p:spTree>
    <p:extLst>
      <p:ext uri="{BB962C8B-B14F-4D97-AF65-F5344CB8AC3E}">
        <p14:creationId xmlns:p14="http://schemas.microsoft.com/office/powerpoint/2010/main" val="148418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17" grpId="0"/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3A133-7B9D-410E-3200-2B3D0B3E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F89399F-6D4A-57EF-58E5-1534132D50D0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Jugend- und Auszubildendenvertretung (JAV)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5DBEB85-71CA-5517-F993-1F9C5ADD4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91934A9-6832-6779-C7BF-7A8D0ADFF29B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D853194-6204-D66B-AE2D-8FFDF04EE597}"/>
              </a:ext>
            </a:extLst>
          </p:cNvPr>
          <p:cNvSpPr txBox="1"/>
          <p:nvPr/>
        </p:nvSpPr>
        <p:spPr>
          <a:xfrm>
            <a:off x="991736" y="1888461"/>
            <a:ext cx="4696142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Jünger als 25 Jahre</a:t>
            </a:r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Alle Auszubildenden</a:t>
            </a:r>
          </a:p>
          <a:p>
            <a:endParaRPr lang="de-DE" sz="2500" dirty="0"/>
          </a:p>
          <a:p>
            <a:endParaRPr lang="de-DE" sz="2500" b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E53E51-3440-2879-AF38-BD8F7BD28661}"/>
              </a:ext>
            </a:extLst>
          </p:cNvPr>
          <p:cNvSpPr txBox="1"/>
          <p:nvPr/>
        </p:nvSpPr>
        <p:spPr>
          <a:xfrm>
            <a:off x="991736" y="1153300"/>
            <a:ext cx="6946421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Passives Wahlrecht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FCC40C-4A53-39AF-17F1-67771A890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124" y="1888461"/>
            <a:ext cx="1309133" cy="139846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D4FC271-E5F4-70FA-674B-D8EA38DEC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871" y="3417058"/>
            <a:ext cx="1747434" cy="174743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77E8A1F-C5EB-F745-7E40-2478B0100D2E}"/>
              </a:ext>
            </a:extLst>
          </p:cNvPr>
          <p:cNvSpPr txBox="1"/>
          <p:nvPr/>
        </p:nvSpPr>
        <p:spPr>
          <a:xfrm>
            <a:off x="991736" y="5219701"/>
            <a:ext cx="4696142" cy="12464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Anzahl der Mitglieder ist abhängig von der Anzahl der Jugendlichen und Auszubildenden im Betrieb</a:t>
            </a:r>
            <a:endParaRPr lang="de-DE" sz="2500" b="1" dirty="0"/>
          </a:p>
        </p:txBody>
      </p:sp>
    </p:spTree>
    <p:extLst>
      <p:ext uri="{BB962C8B-B14F-4D97-AF65-F5344CB8AC3E}">
        <p14:creationId xmlns:p14="http://schemas.microsoft.com/office/powerpoint/2010/main" val="138933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2E37E54-1208-78B8-0F03-69D4EA624031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Gesetzliche Regelung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26860A8-3517-C84B-45B6-361FB08E4995}"/>
              </a:ext>
            </a:extLst>
          </p:cNvPr>
          <p:cNvSpPr txBox="1"/>
          <p:nvPr/>
        </p:nvSpPr>
        <p:spPr>
          <a:xfrm>
            <a:off x="3608171" y="1015110"/>
            <a:ext cx="49756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Betriebsverfassungsgesetz (BetrVG)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07CE22C-FA7C-3587-7F41-F195916194C3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2C77678-1C27-8E4B-BF40-08286C0E82E3}"/>
              </a:ext>
            </a:extLst>
          </p:cNvPr>
          <p:cNvSpPr txBox="1"/>
          <p:nvPr/>
        </p:nvSpPr>
        <p:spPr>
          <a:xfrm>
            <a:off x="430891" y="1605004"/>
            <a:ext cx="48555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Arbeitnehmer und Arbeitgeber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38ED1E3-A20E-E953-9CEB-5DC4319DB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226" y="2082058"/>
            <a:ext cx="1511441" cy="1800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60F813A-F257-A222-BDA5-7E851435E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37" y="2082058"/>
            <a:ext cx="1512000" cy="1800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9AA6E96-4099-C8FC-C73E-A5F8C3B2A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458" y="2082820"/>
            <a:ext cx="1744737" cy="1800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EBE3C134-E645-3510-0FEC-4E71CC9E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8612" y="2083582"/>
            <a:ext cx="1505843" cy="1798476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6AB2C877-C758-60A2-56EB-3B32C8A8B583}"/>
              </a:ext>
            </a:extLst>
          </p:cNvPr>
          <p:cNvSpPr txBox="1"/>
          <p:nvPr/>
        </p:nvSpPr>
        <p:spPr>
          <a:xfrm>
            <a:off x="6975013" y="1690313"/>
            <a:ext cx="48555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Betriebsrat und Arbeitgeber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EF479A2-F0CB-4ADE-55B3-109B3DFFF36A}"/>
              </a:ext>
            </a:extLst>
          </p:cNvPr>
          <p:cNvSpPr txBox="1"/>
          <p:nvPr/>
        </p:nvSpPr>
        <p:spPr>
          <a:xfrm>
            <a:off x="3544946" y="3895208"/>
            <a:ext cx="48555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Arbeitnehmer, Betriebsrat und Arbeitgeber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759C76A-EE5A-B273-4E89-F12166BEF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6137" y="4795970"/>
            <a:ext cx="1511939" cy="17984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A188C49-7706-9BB6-E968-2E1899269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930" y="4769370"/>
            <a:ext cx="1505843" cy="179847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3AE43C3-8837-D85C-EE0F-31744A85A8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171" y="4795970"/>
            <a:ext cx="1749704" cy="179847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E3A404B-BE2C-FABE-0678-8BC7477A71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6232" y="2314488"/>
            <a:ext cx="1999661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2B48B-3E0C-8CAC-0515-0FEE5B32A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8314F6C-788C-E208-8860-C516E957BFD9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/>
              <a:t>Jugend- und Auszubildendenvertretung (JAV)</a:t>
            </a:r>
            <a:endParaRPr lang="de-DE" sz="3000" b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AFD51FE-2028-625B-38E9-A37B3A300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40F1100-97AA-DA13-65CA-BE7DE229F746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3B357A5-E58A-A574-3EB1-092411F322D5}"/>
              </a:ext>
            </a:extLst>
          </p:cNvPr>
          <p:cNvSpPr txBox="1"/>
          <p:nvPr/>
        </p:nvSpPr>
        <p:spPr>
          <a:xfrm>
            <a:off x="991736" y="167124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2 Jahre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BDCA72A-2D09-B397-91EB-7C9BB753AE0A}"/>
              </a:ext>
            </a:extLst>
          </p:cNvPr>
          <p:cNvSpPr txBox="1"/>
          <p:nvPr/>
        </p:nvSpPr>
        <p:spPr>
          <a:xfrm>
            <a:off x="991736" y="1044692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Amtszeit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C5D6B6B-0421-26C2-341D-CFFBBE718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990" y="2528638"/>
            <a:ext cx="2006871" cy="200687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AFB1358-0A3F-6E5E-6839-97C05CF24539}"/>
              </a:ext>
            </a:extLst>
          </p:cNvPr>
          <p:cNvSpPr txBox="1"/>
          <p:nvPr/>
        </p:nvSpPr>
        <p:spPr>
          <a:xfrm>
            <a:off x="9195990" y="4685008"/>
            <a:ext cx="2166527" cy="186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Kündigungsschutz</a:t>
            </a:r>
          </a:p>
          <a:p>
            <a:pPr marL="342900" indent="-342900">
              <a:buFontTx/>
              <a:buChar char="-"/>
            </a:pPr>
            <a:r>
              <a:rPr lang="de-DE" sz="1900" dirty="0"/>
              <a:t>Während der Amtszeit</a:t>
            </a:r>
          </a:p>
          <a:p>
            <a:pPr marL="342900" indent="-342900">
              <a:buFontTx/>
              <a:buChar char="-"/>
            </a:pPr>
            <a:r>
              <a:rPr lang="de-DE" sz="1900" dirty="0"/>
              <a:t>1 Jahr danach</a:t>
            </a:r>
          </a:p>
          <a:p>
            <a:pPr marL="342900" indent="-342900">
              <a:buFontTx/>
              <a:buChar char="-"/>
            </a:pPr>
            <a:r>
              <a:rPr lang="de-DE" sz="1900" b="1" dirty="0"/>
              <a:t>Außer </a:t>
            </a:r>
            <a:r>
              <a:rPr lang="de-DE" sz="1900" b="1" dirty="0" err="1"/>
              <a:t>außerordtenlich</a:t>
            </a:r>
            <a:endParaRPr lang="de-DE" sz="19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CA6C727-14D4-C9C3-D904-9C96147CA73D}"/>
              </a:ext>
            </a:extLst>
          </p:cNvPr>
          <p:cNvSpPr txBox="1"/>
          <p:nvPr/>
        </p:nvSpPr>
        <p:spPr>
          <a:xfrm>
            <a:off x="991736" y="2297798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Aufgaben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60DDA65-FDB6-D374-C3ED-123DC3CDFC93}"/>
              </a:ext>
            </a:extLst>
          </p:cNvPr>
          <p:cNvSpPr txBox="1"/>
          <p:nvPr/>
        </p:nvSpPr>
        <p:spPr>
          <a:xfrm>
            <a:off x="989139" y="2924351"/>
            <a:ext cx="7994220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Maßnahmen die Jugendliche und Auszubildende betreffen mit </a:t>
            </a:r>
            <a:r>
              <a:rPr lang="de-DE" sz="2500"/>
              <a:t>dem Betriebsrat </a:t>
            </a:r>
            <a:r>
              <a:rPr lang="de-DE" sz="2500" dirty="0"/>
              <a:t>besprechen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436643C-2D65-E2CB-4EA2-BD20A3ADE40F}"/>
              </a:ext>
            </a:extLst>
          </p:cNvPr>
          <p:cNvSpPr txBox="1"/>
          <p:nvPr/>
        </p:nvSpPr>
        <p:spPr>
          <a:xfrm>
            <a:off x="989139" y="3935624"/>
            <a:ext cx="7994220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Teilnahme an Betriebsratssitzungen und Stimmrecht bei Beschlüssen, die Jugendliche und Auszubildende betreffen</a:t>
            </a:r>
          </a:p>
        </p:txBody>
      </p:sp>
    </p:spTree>
    <p:extLst>
      <p:ext uri="{BB962C8B-B14F-4D97-AF65-F5344CB8AC3E}">
        <p14:creationId xmlns:p14="http://schemas.microsoft.com/office/powerpoint/2010/main" val="236391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8F978-F706-5AFD-D793-41895EA2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C3CB06D-68F9-ACE7-2E3F-A470D53BDAE0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Umgang der Beteiligten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B9B649-7FF7-F535-640D-1D00F740FDFE}"/>
              </a:ext>
            </a:extLst>
          </p:cNvPr>
          <p:cNvSpPr txBox="1"/>
          <p:nvPr/>
        </p:nvSpPr>
        <p:spPr>
          <a:xfrm>
            <a:off x="991736" y="1155031"/>
            <a:ext cx="73606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dirty="0"/>
              <a:t>- Vertrauensvoll, Ständiger Dialog, Zusammenarbeit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610065F-DC3A-1A35-827F-04C75F368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C6BB665-EE92-698D-9500-9875639981C4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B74F029-1BE4-8752-5EEF-A2F504CE54BB}"/>
              </a:ext>
            </a:extLst>
          </p:cNvPr>
          <p:cNvSpPr txBox="1"/>
          <p:nvPr/>
        </p:nvSpPr>
        <p:spPr>
          <a:xfrm>
            <a:off x="991735" y="1521747"/>
            <a:ext cx="8206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dirty="0"/>
              <a:t>- Zweck, unterschiedliche Interessen zum Ausgleich zu bringen</a:t>
            </a:r>
          </a:p>
        </p:txBody>
      </p:sp>
      <p:sp>
        <p:nvSpPr>
          <p:cNvPr id="2" name="Pfeil: nach unten 1">
            <a:extLst>
              <a:ext uri="{FF2B5EF4-FFF2-40B4-BE49-F238E27FC236}">
                <a16:creationId xmlns:a16="http://schemas.microsoft.com/office/drawing/2014/main" id="{414CE9EF-713B-08F1-B14F-E906AC5416B8}"/>
              </a:ext>
            </a:extLst>
          </p:cNvPr>
          <p:cNvSpPr/>
          <p:nvPr/>
        </p:nvSpPr>
        <p:spPr>
          <a:xfrm rot="5400000">
            <a:off x="3936551" y="4335401"/>
            <a:ext cx="436728" cy="858080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85DCF8-929F-1356-DC57-84EC82054292}"/>
              </a:ext>
            </a:extLst>
          </p:cNvPr>
          <p:cNvSpPr txBox="1"/>
          <p:nvPr/>
        </p:nvSpPr>
        <p:spPr>
          <a:xfrm>
            <a:off x="6770830" y="2760708"/>
            <a:ext cx="48555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Arbeitnehmer und Arbeitgeber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371885-517E-7425-76FA-C11AB5EB6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135" y="3237762"/>
            <a:ext cx="1511441" cy="180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36C0DC9-7BB4-46FB-7783-DD227C3BA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046" y="3237762"/>
            <a:ext cx="1512000" cy="1800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00440AF-5AB5-D3DC-1900-58D73FFBE3DC}"/>
              </a:ext>
            </a:extLst>
          </p:cNvPr>
          <p:cNvSpPr txBox="1"/>
          <p:nvPr/>
        </p:nvSpPr>
        <p:spPr>
          <a:xfrm>
            <a:off x="780846" y="2255178"/>
            <a:ext cx="2900965" cy="44935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/>
              <a:t>Rechte des 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Inhalte der Arbeit (Art, Verantwortung, Arbeitsablauf)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Unterrichtung bei Veränderungen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Anhörung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Erörterung von Beschwerden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Einsicht in Personalakte</a:t>
            </a:r>
            <a:br>
              <a:rPr lang="de-DE" sz="2200" dirty="0"/>
            </a:br>
            <a:r>
              <a:rPr lang="de-DE" sz="2200" dirty="0"/>
              <a:t>(Beurteilungen, Fortbildungen, …)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FD4CC98-84F3-1B30-54E4-A00B96B68417}"/>
              </a:ext>
            </a:extLst>
          </p:cNvPr>
          <p:cNvSpPr txBox="1"/>
          <p:nvPr/>
        </p:nvSpPr>
        <p:spPr>
          <a:xfrm>
            <a:off x="4672082" y="4041165"/>
            <a:ext cx="2574147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/>
              <a:t>Nur den unmittelbaren Arbeitsplatz betreffend</a:t>
            </a:r>
            <a:endParaRPr lang="de-DE" sz="22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06AFF1F-B62F-5E3F-8683-764A62C23C4E}"/>
              </a:ext>
            </a:extLst>
          </p:cNvPr>
          <p:cNvSpPr txBox="1"/>
          <p:nvPr/>
        </p:nvSpPr>
        <p:spPr>
          <a:xfrm>
            <a:off x="8147731" y="5103277"/>
            <a:ext cx="2574147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/>
              <a:t>Zur Unterstützung kann der AN ein Betriebsratsmitglied mitnehmen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57434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2" grpId="0" animBg="1"/>
      <p:bldP spid="3" grpId="0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8A2B0-6B66-3579-A0EF-4B056BD90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6C275F9-FB46-EC79-A85D-D2C341860645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69939FC-6A1A-8733-3BAB-16A753D121F3}"/>
              </a:ext>
            </a:extLst>
          </p:cNvPr>
          <p:cNvSpPr txBox="1"/>
          <p:nvPr/>
        </p:nvSpPr>
        <p:spPr>
          <a:xfrm>
            <a:off x="3343701" y="1160437"/>
            <a:ext cx="536357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§1 Abs. 1 BetrVG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Mindestens 5 ständig wahlberechtigt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Mindestens 3 wählbar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0619E6-59F5-E018-B028-DE2E7290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006EBCA-CA37-EE2E-D222-5DD720A985F6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FAC0127-C365-E15F-DF9C-A5134BA58F71}"/>
              </a:ext>
            </a:extLst>
          </p:cNvPr>
          <p:cNvSpPr txBox="1"/>
          <p:nvPr/>
        </p:nvSpPr>
        <p:spPr>
          <a:xfrm>
            <a:off x="3793452" y="3266544"/>
            <a:ext cx="46050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Recht auf Wahl eines Betriebsrats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ED22352-BB45-0EC4-3A4C-6428D025B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66193" y="2620311"/>
            <a:ext cx="859611" cy="4328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1149E89-5041-E319-FEA3-778BE4655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147" y="3693272"/>
            <a:ext cx="1749704" cy="179847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0D3805-1065-15F1-C62C-D405C852B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137" y="2967623"/>
            <a:ext cx="1809750" cy="2524125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E8AFF454-42A5-58D3-F013-77D944287CEF}"/>
              </a:ext>
            </a:extLst>
          </p:cNvPr>
          <p:cNvSpPr/>
          <p:nvPr/>
        </p:nvSpPr>
        <p:spPr>
          <a:xfrm>
            <a:off x="991736" y="5493745"/>
            <a:ext cx="1718791" cy="86177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895995-604B-8B18-689C-998090FC28DE}"/>
              </a:ext>
            </a:extLst>
          </p:cNvPr>
          <p:cNvSpPr txBox="1"/>
          <p:nvPr/>
        </p:nvSpPr>
        <p:spPr>
          <a:xfrm>
            <a:off x="1596093" y="5493745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/>
              <a:t>5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24C2185-CA9D-DBE0-F842-96CBDF7545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1187"/>
          <a:stretch>
            <a:fillRect/>
          </a:stretch>
        </p:blipFill>
        <p:spPr>
          <a:xfrm>
            <a:off x="8653994" y="2967624"/>
            <a:ext cx="2971800" cy="2524125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AAD5FA64-C26A-D7DB-790B-D97072226354}"/>
              </a:ext>
            </a:extLst>
          </p:cNvPr>
          <p:cNvSpPr/>
          <p:nvPr/>
        </p:nvSpPr>
        <p:spPr>
          <a:xfrm>
            <a:off x="9481471" y="5655031"/>
            <a:ext cx="1718791" cy="86177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9967651-0473-35B4-D3B2-48A5EC5CEEAB}"/>
              </a:ext>
            </a:extLst>
          </p:cNvPr>
          <p:cNvSpPr txBox="1"/>
          <p:nvPr/>
        </p:nvSpPr>
        <p:spPr>
          <a:xfrm>
            <a:off x="10085827" y="5621554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/>
              <a:t>3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508CE8F-33DE-72D5-AB08-8F0A47E32932}"/>
              </a:ext>
            </a:extLst>
          </p:cNvPr>
          <p:cNvSpPr txBox="1"/>
          <p:nvPr/>
        </p:nvSpPr>
        <p:spPr>
          <a:xfrm>
            <a:off x="3793450" y="5608864"/>
            <a:ext cx="4605096" cy="4770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Aber keine  Pflicht !! </a:t>
            </a:r>
          </a:p>
        </p:txBody>
      </p:sp>
    </p:spTree>
    <p:extLst>
      <p:ext uri="{BB962C8B-B14F-4D97-AF65-F5344CB8AC3E}">
        <p14:creationId xmlns:p14="http://schemas.microsoft.com/office/powerpoint/2010/main" val="273838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17" grpId="0"/>
      <p:bldP spid="21" grpId="0" animBg="1"/>
      <p:bldP spid="22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AD371-EEB6-CDF6-D3C1-5A5D4E382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D2F2FCF-D1EC-AD16-C3E9-56265EDAA9F3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F9C5A88-DD18-2511-3003-7AA5A5521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1296542-DBED-09A0-3A9C-072C5D1D42CC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1512D85-457E-0220-F80D-4BFFA3776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0512" y="2528638"/>
            <a:ext cx="1809750" cy="2524125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27F7E033-0AC3-1CC8-7846-CDA50B2A592F}"/>
              </a:ext>
            </a:extLst>
          </p:cNvPr>
          <p:cNvSpPr/>
          <p:nvPr/>
        </p:nvSpPr>
        <p:spPr>
          <a:xfrm>
            <a:off x="9390512" y="5202262"/>
            <a:ext cx="1718791" cy="86177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872E606-8715-6930-D948-4ED0B8EAA912}"/>
              </a:ext>
            </a:extLst>
          </p:cNvPr>
          <p:cNvSpPr txBox="1"/>
          <p:nvPr/>
        </p:nvSpPr>
        <p:spPr>
          <a:xfrm>
            <a:off x="9994869" y="5157100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/>
              <a:t>5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09EDF4B-19E1-5CFA-A0E0-5EFAE3257FA4}"/>
              </a:ext>
            </a:extLst>
          </p:cNvPr>
          <p:cNvSpPr txBox="1"/>
          <p:nvPr/>
        </p:nvSpPr>
        <p:spPr>
          <a:xfrm>
            <a:off x="991736" y="1153300"/>
            <a:ext cx="6946421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Aktives Wahlrecht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8EE5009-91CC-580A-A717-DBD7B3288119}"/>
              </a:ext>
            </a:extLst>
          </p:cNvPr>
          <p:cNvSpPr txBox="1"/>
          <p:nvPr/>
        </p:nvSpPr>
        <p:spPr>
          <a:xfrm>
            <a:off x="991736" y="1888461"/>
            <a:ext cx="3903889" cy="39395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AN mit Vollendung </a:t>
            </a:r>
            <a:br>
              <a:rPr lang="de-DE" sz="2500" dirty="0"/>
            </a:br>
            <a:r>
              <a:rPr lang="de-DE" sz="2500" dirty="0"/>
              <a:t>des 16. Lebensjahres</a:t>
            </a:r>
          </a:p>
          <a:p>
            <a:endParaRPr lang="de-DE" sz="2500" dirty="0"/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Leiharbeiter, </a:t>
            </a:r>
            <a:br>
              <a:rPr lang="de-DE" sz="2500" dirty="0"/>
            </a:br>
            <a:r>
              <a:rPr lang="de-DE" sz="2500" dirty="0"/>
              <a:t>die länger als 3 Monate</a:t>
            </a:r>
            <a:br>
              <a:rPr lang="de-DE" sz="2500" dirty="0"/>
            </a:br>
            <a:r>
              <a:rPr lang="de-DE" sz="2500" dirty="0"/>
              <a:t>im Betrieb eingesetzt sind</a:t>
            </a:r>
          </a:p>
          <a:p>
            <a:endParaRPr lang="de-DE" sz="2500" dirty="0"/>
          </a:p>
          <a:p>
            <a:endParaRPr lang="de-DE" sz="25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D384AB8-4245-8D37-40C6-E530158F18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212" t="24646" r="10189" b="18207"/>
          <a:stretch>
            <a:fillRect/>
          </a:stretch>
        </p:blipFill>
        <p:spPr>
          <a:xfrm>
            <a:off x="5551504" y="1888461"/>
            <a:ext cx="2266931" cy="1736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99AE5D6-BC8B-0CAE-4185-B782DA97A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094" y="3774211"/>
            <a:ext cx="2053790" cy="205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1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40E5C-A5E9-CA0D-88E9-66AD141B1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BA2C3-55D9-009F-FDBD-FFE195EA67D7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93E85A7-BDAC-9E4E-EEE0-35A3CB5E4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D55C77A-9F3F-7A61-6FB6-073CB40B0BC0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66C1046-0FB5-CB44-298D-4AC83EDB75EE}"/>
              </a:ext>
            </a:extLst>
          </p:cNvPr>
          <p:cNvSpPr/>
          <p:nvPr/>
        </p:nvSpPr>
        <p:spPr>
          <a:xfrm>
            <a:off x="9340030" y="4966227"/>
            <a:ext cx="1718791" cy="86177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0F56E6-84A3-A0F1-8C9D-75EB907BDB4E}"/>
              </a:ext>
            </a:extLst>
          </p:cNvPr>
          <p:cNvSpPr txBox="1"/>
          <p:nvPr/>
        </p:nvSpPr>
        <p:spPr>
          <a:xfrm>
            <a:off x="991736" y="1888461"/>
            <a:ext cx="4782015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Vollendung des 18. Lebensjahres</a:t>
            </a:r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Mindestens 6 Monate im Betrieb</a:t>
            </a:r>
          </a:p>
          <a:p>
            <a:endParaRPr lang="de-DE" sz="2500" dirty="0"/>
          </a:p>
          <a:p>
            <a:endParaRPr lang="de-DE" sz="2500" b="1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B87735B-F5CE-847B-372C-3BE09C86E2D4}"/>
              </a:ext>
            </a:extLst>
          </p:cNvPr>
          <p:cNvSpPr txBox="1"/>
          <p:nvPr/>
        </p:nvSpPr>
        <p:spPr>
          <a:xfrm>
            <a:off x="9944387" y="4967252"/>
            <a:ext cx="5100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0" dirty="0"/>
              <a:t>3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787D06C-ADA5-2257-6E2F-B380DBD8C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137" y="2862526"/>
            <a:ext cx="2372125" cy="20165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0582755-7D3E-D6BF-26C2-A1F2C2F51064}"/>
              </a:ext>
            </a:extLst>
          </p:cNvPr>
          <p:cNvSpPr txBox="1"/>
          <p:nvPr/>
        </p:nvSpPr>
        <p:spPr>
          <a:xfrm>
            <a:off x="991736" y="1153300"/>
            <a:ext cx="6946421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Passives Wahlrecht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948050C-F5ED-D5E9-1D09-83313A86A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889" y="1888461"/>
            <a:ext cx="1785267" cy="1404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F43412C-FA74-4BF9-2106-C8115C3903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92" t="16199" r="11510" b="20912"/>
          <a:stretch>
            <a:fillRect/>
          </a:stretch>
        </p:blipFill>
        <p:spPr>
          <a:xfrm>
            <a:off x="6152889" y="3550568"/>
            <a:ext cx="1785267" cy="148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7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4E4D5-4B5C-3CAF-ECFE-0CA9EBCA0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B8B703B-BB13-6F06-6378-259C618A7B78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FB4E785-A572-B5D7-E3E3-19E8DD9A7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30C812A-826F-7151-5474-1270C7E602DF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A5EA2A0-94CA-5C19-9E76-DB8BF43EFDAC}"/>
              </a:ext>
            </a:extLst>
          </p:cNvPr>
          <p:cNvSpPr txBox="1"/>
          <p:nvPr/>
        </p:nvSpPr>
        <p:spPr>
          <a:xfrm>
            <a:off x="3536229" y="2421032"/>
            <a:ext cx="5119543" cy="20159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endParaRPr lang="de-DE" sz="2500" b="1" dirty="0"/>
          </a:p>
          <a:p>
            <a:pPr algn="ctr"/>
            <a:r>
              <a:rPr lang="de-DE" sz="2500" b="1" dirty="0"/>
              <a:t>Leitende Angestellte </a:t>
            </a:r>
          </a:p>
          <a:p>
            <a:endParaRPr lang="de-DE" sz="2500" b="1" dirty="0"/>
          </a:p>
          <a:p>
            <a:r>
              <a:rPr lang="de-DE" sz="2500" b="1" dirty="0"/>
              <a:t>Kein Aktives oder Passives Wahlrecht</a:t>
            </a:r>
          </a:p>
          <a:p>
            <a:endParaRPr lang="de-DE" sz="2500" b="1" dirty="0"/>
          </a:p>
        </p:txBody>
      </p:sp>
    </p:spTree>
    <p:extLst>
      <p:ext uri="{BB962C8B-B14F-4D97-AF65-F5344CB8AC3E}">
        <p14:creationId xmlns:p14="http://schemas.microsoft.com/office/powerpoint/2010/main" val="144300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64950-0B2A-D88F-C618-A5CFC06C7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1983EDA-AE34-A11A-1BDC-531C2E70C890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AD33F73-3E6E-7287-9E9A-7FDA961F2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CA70012-FFEA-F427-B9B4-7DB839A72D8C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C3C743E-937C-2E64-8222-803AC25A1004}"/>
              </a:ext>
            </a:extLst>
          </p:cNvPr>
          <p:cNvSpPr txBox="1"/>
          <p:nvPr/>
        </p:nvSpPr>
        <p:spPr>
          <a:xfrm>
            <a:off x="991735" y="1738724"/>
            <a:ext cx="7962159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Anzahl der Mitglieder nach Beschäftigtenanzahl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52287E8-CAFB-315F-14E6-4314AD3948BB}"/>
              </a:ext>
            </a:extLst>
          </p:cNvPr>
          <p:cNvSpPr txBox="1"/>
          <p:nvPr/>
        </p:nvSpPr>
        <p:spPr>
          <a:xfrm>
            <a:off x="991736" y="1084093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Zusammensetzung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F4857A-78E8-5D4D-4EC2-D097CEC8B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405" y="2528638"/>
            <a:ext cx="1997413" cy="205309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8C4A158-03C4-3773-0376-0C1BC8DECFC8}"/>
              </a:ext>
            </a:extLst>
          </p:cNvPr>
          <p:cNvSpPr txBox="1"/>
          <p:nvPr/>
        </p:nvSpPr>
        <p:spPr>
          <a:xfrm>
            <a:off x="1002182" y="2393355"/>
            <a:ext cx="7951712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Zusammensetzung nach </a:t>
            </a:r>
          </a:p>
          <a:p>
            <a:pPr marL="342900" indent="-342900">
              <a:buFontTx/>
              <a:buChar char="-"/>
            </a:pPr>
            <a:r>
              <a:rPr lang="de-DE" sz="2500" dirty="0"/>
              <a:t>Männer und Frauen entsprechend der Beschäftigten</a:t>
            </a:r>
          </a:p>
          <a:p>
            <a:pPr marL="342900" indent="-342900">
              <a:buFontTx/>
              <a:buChar char="-"/>
            </a:pPr>
            <a:endParaRPr lang="de-DE" sz="2500" dirty="0"/>
          </a:p>
          <a:p>
            <a:pPr marL="342900" indent="-342900">
              <a:buFontTx/>
              <a:buChar char="-"/>
            </a:pPr>
            <a:r>
              <a:rPr lang="de-DE" sz="2500" dirty="0"/>
              <a:t>Organisationsbereiche entsprechend der Größe</a:t>
            </a:r>
          </a:p>
        </p:txBody>
      </p:sp>
    </p:spTree>
    <p:extLst>
      <p:ext uri="{BB962C8B-B14F-4D97-AF65-F5344CB8AC3E}">
        <p14:creationId xmlns:p14="http://schemas.microsoft.com/office/powerpoint/2010/main" val="311298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3ABAD-7238-2EAA-4BC9-49A30357A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8BB974C-1B36-1B90-296E-F8BD608BA162}"/>
              </a:ext>
            </a:extLst>
          </p:cNvPr>
          <p:cNvSpPr txBox="1"/>
          <p:nvPr/>
        </p:nvSpPr>
        <p:spPr>
          <a:xfrm>
            <a:off x="991737" y="341195"/>
            <a:ext cx="10208525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Betriebsrat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227E97-F4A2-D44B-02EE-DFFFEAE3A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591" y="1044692"/>
            <a:ext cx="2001671" cy="133444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E7A7A9D-6382-B698-9ACE-89B011E55CB2}"/>
              </a:ext>
            </a:extLst>
          </p:cNvPr>
          <p:cNvSpPr txBox="1"/>
          <p:nvPr/>
        </p:nvSpPr>
        <p:spPr>
          <a:xfrm>
            <a:off x="991736" y="1888462"/>
            <a:ext cx="256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1E02BB1-4FAA-DDCA-6DF4-EC41F8F111FA}"/>
              </a:ext>
            </a:extLst>
          </p:cNvPr>
          <p:cNvSpPr txBox="1"/>
          <p:nvPr/>
        </p:nvSpPr>
        <p:spPr>
          <a:xfrm>
            <a:off x="1002182" y="1710885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4 Jahre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1989F2A-6B1B-666C-CAA7-A1DFCC51F40D}"/>
              </a:ext>
            </a:extLst>
          </p:cNvPr>
          <p:cNvSpPr txBox="1"/>
          <p:nvPr/>
        </p:nvSpPr>
        <p:spPr>
          <a:xfrm>
            <a:off x="991736" y="1072770"/>
            <a:ext cx="799422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Amtszeit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B3327CC-F77F-36D6-A009-F87B668EEF90}"/>
              </a:ext>
            </a:extLst>
          </p:cNvPr>
          <p:cNvSpPr txBox="1"/>
          <p:nvPr/>
        </p:nvSpPr>
        <p:spPr>
          <a:xfrm>
            <a:off x="991736" y="2349000"/>
            <a:ext cx="7994220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Wahlen zwischen 1. März und 31. Mail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82D9322-8D4F-2339-FB07-F41266537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990" y="2528638"/>
            <a:ext cx="2006871" cy="200687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D2FB07C-B2F3-9EE8-C1BE-9B1FDBD198C2}"/>
              </a:ext>
            </a:extLst>
          </p:cNvPr>
          <p:cNvSpPr txBox="1"/>
          <p:nvPr/>
        </p:nvSpPr>
        <p:spPr>
          <a:xfrm>
            <a:off x="1002182" y="2987115"/>
            <a:ext cx="7983774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10 Wochen vorher bereitet der Wahlvorstand die Wahl vor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31D779A-5FF0-2698-BB21-221147ABDC1A}"/>
              </a:ext>
            </a:extLst>
          </p:cNvPr>
          <p:cNvSpPr txBox="1"/>
          <p:nvPr/>
        </p:nvSpPr>
        <p:spPr>
          <a:xfrm>
            <a:off x="991736" y="3625230"/>
            <a:ext cx="7983775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Aus den Reihen der Mitglieder wird der Vorsitzende gewählt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92F71FC-DEE8-C190-8F43-579AF7269C80}"/>
              </a:ext>
            </a:extLst>
          </p:cNvPr>
          <p:cNvSpPr txBox="1"/>
          <p:nvPr/>
        </p:nvSpPr>
        <p:spPr>
          <a:xfrm>
            <a:off x="991735" y="4263345"/>
            <a:ext cx="7983775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Bei Aufgabenwahrnehmung sind die Mitglieder von beruflichen Tätigkeiten frei zu stellen.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265E098-248D-59F5-2141-7347210D9AED}"/>
              </a:ext>
            </a:extLst>
          </p:cNvPr>
          <p:cNvSpPr txBox="1"/>
          <p:nvPr/>
        </p:nvSpPr>
        <p:spPr>
          <a:xfrm>
            <a:off x="1002181" y="5332432"/>
            <a:ext cx="7983775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500" dirty="0"/>
              <a:t>Ab 200 Beschäftigte sind mindestens 1 Mitglied ganz von den beruflichen Tätigkeiten freigestellt (</a:t>
            </a:r>
            <a:r>
              <a:rPr lang="de-DE" sz="2500" b="1" dirty="0"/>
              <a:t>Hauptberuf</a:t>
            </a:r>
            <a:r>
              <a:rPr lang="de-DE" sz="2500" dirty="0"/>
              <a:t>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A4A98D0-EA5C-8C6C-04DD-C7EE46544084}"/>
              </a:ext>
            </a:extLst>
          </p:cNvPr>
          <p:cNvSpPr txBox="1"/>
          <p:nvPr/>
        </p:nvSpPr>
        <p:spPr>
          <a:xfrm>
            <a:off x="9195990" y="4685008"/>
            <a:ext cx="2166527" cy="186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Kündigungsschutz</a:t>
            </a:r>
          </a:p>
          <a:p>
            <a:pPr marL="342900" indent="-342900">
              <a:buFontTx/>
              <a:buChar char="-"/>
            </a:pPr>
            <a:r>
              <a:rPr lang="de-DE" sz="1900" dirty="0"/>
              <a:t>Während der Amtszeit</a:t>
            </a:r>
          </a:p>
          <a:p>
            <a:pPr marL="342900" indent="-342900">
              <a:buFontTx/>
              <a:buChar char="-"/>
            </a:pPr>
            <a:r>
              <a:rPr lang="de-DE" sz="1900" dirty="0"/>
              <a:t>1 Jahr danach</a:t>
            </a:r>
          </a:p>
          <a:p>
            <a:pPr marL="342900" indent="-342900">
              <a:buFontTx/>
              <a:buChar char="-"/>
            </a:pPr>
            <a:r>
              <a:rPr lang="de-DE" sz="1900" b="1" dirty="0"/>
              <a:t>Außer </a:t>
            </a:r>
            <a:r>
              <a:rPr lang="de-DE" sz="1900" b="1" dirty="0" err="1"/>
              <a:t>außerordtenlich</a:t>
            </a:r>
            <a:endParaRPr lang="de-DE" sz="1900" b="1" dirty="0"/>
          </a:p>
        </p:txBody>
      </p:sp>
    </p:spTree>
    <p:extLst>
      <p:ext uri="{BB962C8B-B14F-4D97-AF65-F5344CB8AC3E}">
        <p14:creationId xmlns:p14="http://schemas.microsoft.com/office/powerpoint/2010/main" val="49955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0" grpId="0" animBg="1"/>
      <p:bldP spid="11" grpId="0" animBg="1"/>
      <p:bldP spid="12" grpId="0" animBg="1"/>
      <p:bldP spid="13" grpId="0" animBg="1"/>
      <p:bldP spid="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Breitbild</PresentationFormat>
  <Paragraphs>176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</vt:lpstr>
      <vt:lpstr>Mitwirkung Mitarbeiter - Betriebsrat - Arbeitgeber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 Wagener</dc:creator>
  <cp:lastModifiedBy>Frank Wagener</cp:lastModifiedBy>
  <cp:revision>38</cp:revision>
  <dcterms:created xsi:type="dcterms:W3CDTF">2026-04-14T14:33:53Z</dcterms:created>
  <dcterms:modified xsi:type="dcterms:W3CDTF">2026-04-19T14:16:53Z</dcterms:modified>
</cp:coreProperties>
</file>