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6" r:id="rId5"/>
    <p:sldId id="261" r:id="rId6"/>
    <p:sldId id="262" r:id="rId7"/>
    <p:sldId id="265" r:id="rId8"/>
    <p:sldId id="264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183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583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313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05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103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6278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1484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244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88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653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7655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9203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D3831-7C64-450E-88CA-5A75D3232F79}" type="datetimeFigureOut">
              <a:rPr lang="de-DE" smtClean="0"/>
              <a:t>23.04.2020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01F50-FED3-4FC4-A7F1-6A86B589644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324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Fertigungsverfahren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611560" y="1556792"/>
            <a:ext cx="2160240" cy="124649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Anordnung der Betriebsmittel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491880" y="1556792"/>
            <a:ext cx="2160240" cy="124649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Menge gleichartiger Erzeugnisse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6516216" y="1527232"/>
            <a:ext cx="2160240" cy="124649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Beteiligung menschlicher Arbeit</a:t>
            </a:r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49E215A3-C3FC-48D6-B60E-34FB66902E23}"/>
              </a:ext>
            </a:extLst>
          </p:cNvPr>
          <p:cNvSpPr/>
          <p:nvPr/>
        </p:nvSpPr>
        <p:spPr>
          <a:xfrm>
            <a:off x="1475656" y="2996952"/>
            <a:ext cx="2880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1BB65C9-0339-4A4B-938B-DD8FA93FFE4B}"/>
              </a:ext>
            </a:extLst>
          </p:cNvPr>
          <p:cNvSpPr txBox="1"/>
          <p:nvPr/>
        </p:nvSpPr>
        <p:spPr>
          <a:xfrm>
            <a:off x="611560" y="4020830"/>
            <a:ext cx="2160240" cy="124649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Wo steht welche Maschine?</a:t>
            </a:r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9A5687FE-3914-4C8B-A462-BE8C92035195}"/>
              </a:ext>
            </a:extLst>
          </p:cNvPr>
          <p:cNvSpPr/>
          <p:nvPr/>
        </p:nvSpPr>
        <p:spPr>
          <a:xfrm>
            <a:off x="4463988" y="2996952"/>
            <a:ext cx="2880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unten 8">
            <a:extLst>
              <a:ext uri="{FF2B5EF4-FFF2-40B4-BE49-F238E27FC236}">
                <a16:creationId xmlns:a16="http://schemas.microsoft.com/office/drawing/2014/main" id="{8E549220-ED07-42A5-A74F-C351AF0E0493}"/>
              </a:ext>
            </a:extLst>
          </p:cNvPr>
          <p:cNvSpPr/>
          <p:nvPr/>
        </p:nvSpPr>
        <p:spPr>
          <a:xfrm>
            <a:off x="7452320" y="2996952"/>
            <a:ext cx="28803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FE50D46-5D66-447C-9EDF-A60C1A559EF2}"/>
              </a:ext>
            </a:extLst>
          </p:cNvPr>
          <p:cNvSpPr txBox="1"/>
          <p:nvPr/>
        </p:nvSpPr>
        <p:spPr>
          <a:xfrm>
            <a:off x="3491880" y="4020830"/>
            <a:ext cx="2160240" cy="163121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Wie oft stelle ich ein gleichartiges Produkt her?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F88B55C-02CC-4622-BB94-DA710D8252D5}"/>
              </a:ext>
            </a:extLst>
          </p:cNvPr>
          <p:cNvSpPr txBox="1"/>
          <p:nvPr/>
        </p:nvSpPr>
        <p:spPr>
          <a:xfrm>
            <a:off x="6516216" y="4020830"/>
            <a:ext cx="2160240" cy="201593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500" b="1" dirty="0"/>
              <a:t>Wie viele Maschinen gebrauche ich bei der Produktion?</a:t>
            </a:r>
          </a:p>
        </p:txBody>
      </p:sp>
    </p:spTree>
    <p:extLst>
      <p:ext uri="{BB962C8B-B14F-4D97-AF65-F5344CB8AC3E}">
        <p14:creationId xmlns:p14="http://schemas.microsoft.com/office/powerpoint/2010/main" val="62855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000" b="1" dirty="0"/>
              <a:t>Anordnung der Betriebsmittel</a:t>
            </a:r>
            <a:br>
              <a:rPr lang="de-DE" sz="3000" b="1" dirty="0"/>
            </a:br>
            <a:r>
              <a:rPr lang="de-DE" sz="2500" b="1" dirty="0"/>
              <a:t>Fertigungsorganisation / Organisationstypen</a:t>
            </a: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467544" y="1575046"/>
            <a:ext cx="8229600" cy="706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500" b="1" dirty="0">
                <a:solidFill>
                  <a:schemeClr val="bg1"/>
                </a:solidFill>
              </a:rPr>
              <a:t>Wie sind die Betriebsmittel angeordnet?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67544" y="2852936"/>
            <a:ext cx="8229600" cy="278537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Werkstattfertigung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 err="1"/>
              <a:t>Werkstättenfertigung</a:t>
            </a:r>
            <a:endParaRPr lang="de-DE" sz="2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Fließfertigung:</a:t>
            </a:r>
            <a:br>
              <a:rPr lang="de-DE" sz="2500" dirty="0"/>
            </a:br>
            <a:r>
              <a:rPr lang="de-DE" sz="2500" dirty="0"/>
              <a:t>- Reihenfertigung</a:t>
            </a:r>
            <a:br>
              <a:rPr lang="de-DE" sz="2500" dirty="0"/>
            </a:br>
            <a:r>
              <a:rPr lang="de-DE" sz="2500" dirty="0"/>
              <a:t>- Fließbandfertigung / Taktfertigung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Gruppenfertigung, Inselfertigung</a:t>
            </a:r>
          </a:p>
          <a:p>
            <a:endParaRPr lang="de-DE" sz="2500" dirty="0"/>
          </a:p>
        </p:txBody>
      </p:sp>
    </p:spTree>
    <p:extLst>
      <p:ext uri="{BB962C8B-B14F-4D97-AF65-F5344CB8AC3E}">
        <p14:creationId xmlns:p14="http://schemas.microsoft.com/office/powerpoint/2010/main" val="314449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300" b="1" dirty="0"/>
              <a:t>Werkstattfertigung / Werkbankfertigung</a:t>
            </a:r>
            <a:endParaRPr lang="de-DE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3" t="34846" r="43457" b="15156"/>
          <a:stretch/>
        </p:blipFill>
        <p:spPr bwMode="auto">
          <a:xfrm>
            <a:off x="2659984" y="2096852"/>
            <a:ext cx="3280168" cy="224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5E51D785-4D79-4C41-A7BA-54E9B7780C7B}"/>
              </a:ext>
            </a:extLst>
          </p:cNvPr>
          <p:cNvSpPr/>
          <p:nvPr/>
        </p:nvSpPr>
        <p:spPr>
          <a:xfrm>
            <a:off x="457200" y="1186197"/>
            <a:ext cx="8229600" cy="8617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/>
            <a:r>
              <a:rPr lang="de-DE" sz="2500" dirty="0">
                <a:solidFill>
                  <a:schemeClr val="bg1"/>
                </a:solidFill>
              </a:rPr>
              <a:t>Betriebsmittel sind um das zu</a:t>
            </a:r>
          </a:p>
          <a:p>
            <a:pPr lvl="0" algn="ctr"/>
            <a:r>
              <a:rPr lang="de-DE" sz="2500" dirty="0">
                <a:solidFill>
                  <a:schemeClr val="bg1"/>
                </a:solidFill>
              </a:rPr>
              <a:t> bearbeitende Werkstück angeordnet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E10C4D4-9A39-415D-8BCA-DA9FBA58DAEF}"/>
              </a:ext>
            </a:extLst>
          </p:cNvPr>
          <p:cNvSpPr/>
          <p:nvPr/>
        </p:nvSpPr>
        <p:spPr>
          <a:xfrm>
            <a:off x="373984" y="4421449"/>
            <a:ext cx="3477936" cy="232371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de-DE" sz="2000" dirty="0">
                <a:solidFill>
                  <a:schemeClr val="bg1"/>
                </a:solidFill>
              </a:rPr>
              <a:t>Vorteile: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Flexibilität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Universalmaschinen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gut ausgebildete Mitarbeiter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vielseitig einsetzbare</a:t>
            </a:r>
          </a:p>
          <a:p>
            <a:pPr lvl="0"/>
            <a:endParaRPr lang="de-DE" sz="2000" dirty="0">
              <a:solidFill>
                <a:schemeClr val="bg1"/>
              </a:solidFill>
            </a:endParaRPr>
          </a:p>
          <a:p>
            <a:pPr lvl="0"/>
            <a:endParaRPr lang="de-DE" sz="2500" dirty="0">
              <a:solidFill>
                <a:schemeClr val="bg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B61D3CC-651E-4995-9CD8-475C9429C6B5}"/>
              </a:ext>
            </a:extLst>
          </p:cNvPr>
          <p:cNvSpPr/>
          <p:nvPr/>
        </p:nvSpPr>
        <p:spPr>
          <a:xfrm>
            <a:off x="5428311" y="4421449"/>
            <a:ext cx="3280168" cy="2246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de-DE" sz="2000" dirty="0"/>
              <a:t>Nachteile:</a:t>
            </a:r>
            <a:br>
              <a:rPr lang="de-DE" sz="2000" dirty="0"/>
            </a:br>
            <a:r>
              <a:rPr lang="de-DE" sz="2000" dirty="0"/>
              <a:t>- lange Transportwege</a:t>
            </a:r>
            <a:br>
              <a:rPr lang="de-DE" sz="2000" dirty="0"/>
            </a:br>
            <a:r>
              <a:rPr lang="de-DE" sz="2000" dirty="0"/>
              <a:t>- lange Durchlaufzeiten</a:t>
            </a:r>
            <a:br>
              <a:rPr lang="de-DE" sz="2000" dirty="0"/>
            </a:br>
            <a:r>
              <a:rPr lang="de-DE" sz="2000" dirty="0"/>
              <a:t>- lange Wartezeiten</a:t>
            </a:r>
            <a:br>
              <a:rPr lang="de-DE" sz="2000" dirty="0"/>
            </a:br>
            <a:r>
              <a:rPr lang="de-DE" sz="2000" dirty="0"/>
              <a:t>- hohe Lagerkosten</a:t>
            </a:r>
            <a:br>
              <a:rPr lang="de-DE" sz="2000" dirty="0"/>
            </a:br>
            <a:r>
              <a:rPr lang="de-DE" sz="2000" dirty="0"/>
              <a:t>- Unübersichtlich</a:t>
            </a:r>
            <a:br>
              <a:rPr lang="de-DE" sz="2000" dirty="0"/>
            </a:br>
            <a:r>
              <a:rPr lang="de-DE" sz="2000" dirty="0"/>
              <a:t>- hohe Lohnkosten</a:t>
            </a:r>
            <a:endParaRPr lang="de-DE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282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de-DE" sz="3300" b="1"/>
              <a:t>Werkstättenfertigung</a:t>
            </a:r>
            <a:endParaRPr lang="de-DE" sz="2800" b="1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E51D785-4D79-4C41-A7BA-54E9B7780C7B}"/>
              </a:ext>
            </a:extLst>
          </p:cNvPr>
          <p:cNvSpPr/>
          <p:nvPr/>
        </p:nvSpPr>
        <p:spPr>
          <a:xfrm>
            <a:off x="457200" y="1186197"/>
            <a:ext cx="8229600" cy="8617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2500" dirty="0"/>
              <a:t>Betriebsmittel  mit gleichartigen Funktionen</a:t>
            </a:r>
          </a:p>
          <a:p>
            <a:pPr algn="ctr"/>
            <a:r>
              <a:rPr lang="de-DE" sz="2500" dirty="0"/>
              <a:t> sind an einem Ort angeordnet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E10C4D4-9A39-415D-8BCA-DA9FBA58DAEF}"/>
              </a:ext>
            </a:extLst>
          </p:cNvPr>
          <p:cNvSpPr/>
          <p:nvPr/>
        </p:nvSpPr>
        <p:spPr>
          <a:xfrm>
            <a:off x="373984" y="4421449"/>
            <a:ext cx="3477936" cy="232371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de-DE" sz="2000" dirty="0">
                <a:solidFill>
                  <a:schemeClr val="bg1"/>
                </a:solidFill>
              </a:rPr>
              <a:t>Vorteile: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Flexibilität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Universalmaschinen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gut ausgebildete Mitarbeiter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vielseitig einsetzbare</a:t>
            </a:r>
          </a:p>
          <a:p>
            <a:pPr lvl="0"/>
            <a:endParaRPr lang="de-DE" sz="2000" dirty="0">
              <a:solidFill>
                <a:schemeClr val="bg1"/>
              </a:solidFill>
            </a:endParaRPr>
          </a:p>
          <a:p>
            <a:pPr lvl="0"/>
            <a:endParaRPr lang="de-DE" sz="2500" dirty="0">
              <a:solidFill>
                <a:schemeClr val="bg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B61D3CC-651E-4995-9CD8-475C9429C6B5}"/>
              </a:ext>
            </a:extLst>
          </p:cNvPr>
          <p:cNvSpPr/>
          <p:nvPr/>
        </p:nvSpPr>
        <p:spPr>
          <a:xfrm>
            <a:off x="5148064" y="4421449"/>
            <a:ext cx="3560415" cy="2246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de-DE" sz="2000" dirty="0"/>
              <a:t>Nachteile:</a:t>
            </a:r>
            <a:br>
              <a:rPr lang="de-DE" sz="2000" dirty="0"/>
            </a:br>
            <a:r>
              <a:rPr lang="de-DE" sz="2000" dirty="0"/>
              <a:t>- lange Transportwege</a:t>
            </a:r>
            <a:br>
              <a:rPr lang="de-DE" sz="2000" dirty="0"/>
            </a:br>
            <a:r>
              <a:rPr lang="de-DE" sz="2000" dirty="0"/>
              <a:t>- lange Durchlaufzeiten</a:t>
            </a:r>
            <a:br>
              <a:rPr lang="de-DE" sz="2000" dirty="0"/>
            </a:br>
            <a:r>
              <a:rPr lang="de-DE" sz="2000" dirty="0"/>
              <a:t>- lange Wartezeiten</a:t>
            </a:r>
            <a:br>
              <a:rPr lang="de-DE" sz="2000" dirty="0"/>
            </a:br>
            <a:r>
              <a:rPr lang="de-DE" sz="2000" dirty="0"/>
              <a:t>- hohe Lagerkosten</a:t>
            </a:r>
            <a:br>
              <a:rPr lang="de-DE" sz="2000" dirty="0"/>
            </a:br>
            <a:r>
              <a:rPr lang="de-DE" sz="2000" dirty="0"/>
              <a:t>- Unübersichtlich</a:t>
            </a:r>
            <a:br>
              <a:rPr lang="de-DE" sz="2000" dirty="0"/>
            </a:br>
            <a:r>
              <a:rPr lang="de-DE" sz="2000" dirty="0"/>
              <a:t>- hohe Lohnkosten</a:t>
            </a:r>
            <a:endParaRPr lang="de-DE" sz="2500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41F7B4C-598B-4B52-B167-6AB3198AD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576" y="2181432"/>
            <a:ext cx="5270849" cy="450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2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0 -0.17778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457200" y="274638"/>
            <a:ext cx="8229600" cy="99412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 b="1" dirty="0"/>
              <a:t>Fließfertigung</a:t>
            </a:r>
          </a:p>
          <a:p>
            <a:r>
              <a:rPr lang="de-DE" sz="2500" b="1" dirty="0"/>
              <a:t>Objektprinzip / Flussprinzip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2" t="47509" r="45862" b="42683"/>
          <a:stretch/>
        </p:blipFill>
        <p:spPr bwMode="auto">
          <a:xfrm>
            <a:off x="2013350" y="2552710"/>
            <a:ext cx="5117299" cy="1008993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  <p:sp>
        <p:nvSpPr>
          <p:cNvPr id="2" name="Textfeld 1"/>
          <p:cNvSpPr txBox="1"/>
          <p:nvPr/>
        </p:nvSpPr>
        <p:spPr>
          <a:xfrm>
            <a:off x="457200" y="1556792"/>
            <a:ext cx="2016224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Produktions-beginn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670576" y="1556792"/>
            <a:ext cx="2016224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 dirty="0"/>
              <a:t>Produktionsende</a:t>
            </a:r>
          </a:p>
          <a:p>
            <a:r>
              <a:rPr lang="de-DE" sz="2000" dirty="0"/>
              <a:t>Fertiges Produkt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383868" y="1556792"/>
            <a:ext cx="2376264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de-DE" sz="2000" dirty="0"/>
              <a:t>Produktionsprozess</a:t>
            </a:r>
          </a:p>
          <a:p>
            <a:pPr algn="ctr"/>
            <a:r>
              <a:rPr lang="de-DE" sz="2000" dirty="0"/>
              <a:t>in einer Linie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A0144B7-688A-40FF-82AD-980F50538FCB}"/>
              </a:ext>
            </a:extLst>
          </p:cNvPr>
          <p:cNvSpPr txBox="1"/>
          <p:nvPr/>
        </p:nvSpPr>
        <p:spPr>
          <a:xfrm>
            <a:off x="2057562" y="4581128"/>
            <a:ext cx="5028877" cy="86177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de-DE" sz="2500" dirty="0"/>
              <a:t>Die Maschinen sind entsprechend</a:t>
            </a:r>
          </a:p>
          <a:p>
            <a:pPr algn="ctr"/>
            <a:r>
              <a:rPr lang="de-DE" sz="2500" dirty="0"/>
              <a:t> dem Produktionsprozess angeordnet</a:t>
            </a:r>
          </a:p>
        </p:txBody>
      </p:sp>
    </p:spTree>
    <p:extLst>
      <p:ext uri="{BB962C8B-B14F-4D97-AF65-F5344CB8AC3E}">
        <p14:creationId xmlns:p14="http://schemas.microsoft.com/office/powerpoint/2010/main" val="21206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457200" y="275315"/>
            <a:ext cx="8229600" cy="99412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 b="1" dirty="0" err="1"/>
              <a:t>Reihenfergigung</a:t>
            </a:r>
            <a:endParaRPr lang="de-DE" sz="3000" b="1" dirty="0"/>
          </a:p>
          <a:p>
            <a:r>
              <a:rPr lang="de-DE" sz="2500" b="1" dirty="0"/>
              <a:t>Objektprinzip / Flussprinzip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57200" y="1556792"/>
            <a:ext cx="1523269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Produktions-</a:t>
            </a:r>
          </a:p>
          <a:p>
            <a:pPr algn="ctr"/>
            <a:r>
              <a:rPr lang="de-DE" sz="2000" dirty="0"/>
              <a:t>beginn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107857" y="1558857"/>
            <a:ext cx="158417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Produktions-</a:t>
            </a:r>
          </a:p>
          <a:p>
            <a:pPr algn="ctr"/>
            <a:r>
              <a:rPr lang="de-DE" sz="2000" dirty="0"/>
              <a:t>ende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3262657" y="3075057"/>
            <a:ext cx="2618685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Produktionsprozess</a:t>
            </a:r>
          </a:p>
          <a:p>
            <a:pPr algn="ctr"/>
            <a:r>
              <a:rPr lang="de-DE" sz="2000" dirty="0"/>
              <a:t>in einer Linie</a:t>
            </a:r>
          </a:p>
        </p:txBody>
      </p:sp>
      <p:sp>
        <p:nvSpPr>
          <p:cNvPr id="4" name="Rechteck 3"/>
          <p:cNvSpPr/>
          <p:nvPr/>
        </p:nvSpPr>
        <p:spPr>
          <a:xfrm>
            <a:off x="2051720" y="2554849"/>
            <a:ext cx="72008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/>
        </p:nvSpPr>
        <p:spPr>
          <a:xfrm>
            <a:off x="5623316" y="2547909"/>
            <a:ext cx="72008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4730417" y="2550594"/>
            <a:ext cx="720080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3837518" y="2538708"/>
            <a:ext cx="720080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2944619" y="2558619"/>
            <a:ext cx="72008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6516216" y="2543144"/>
            <a:ext cx="72008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/>
        </p:nvSpPr>
        <p:spPr>
          <a:xfrm>
            <a:off x="5076056" y="4033351"/>
            <a:ext cx="3600400" cy="2246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Nachteile:</a:t>
            </a:r>
            <a:br>
              <a:rPr lang="de-DE" sz="2000" dirty="0"/>
            </a:br>
            <a:r>
              <a:rPr lang="de-DE" sz="2000" dirty="0"/>
              <a:t>- unflexibel</a:t>
            </a:r>
            <a:br>
              <a:rPr lang="de-DE" sz="2000" dirty="0"/>
            </a:br>
            <a:r>
              <a:rPr lang="de-DE" sz="2000" dirty="0"/>
              <a:t>- Spezialmaschinen</a:t>
            </a:r>
            <a:br>
              <a:rPr lang="de-DE" sz="2000" dirty="0"/>
            </a:br>
            <a:r>
              <a:rPr lang="de-DE" sz="2000" dirty="0"/>
              <a:t>- Hilfsarbeiter</a:t>
            </a:r>
            <a:br>
              <a:rPr lang="de-DE" sz="2000" dirty="0"/>
            </a:br>
            <a:r>
              <a:rPr lang="de-DE" sz="2000" dirty="0"/>
              <a:t>- Monotonie</a:t>
            </a:r>
          </a:p>
          <a:p>
            <a:br>
              <a:rPr lang="de-DE" sz="2000" dirty="0"/>
            </a:br>
            <a:endParaRPr lang="de-DE" sz="2000" dirty="0"/>
          </a:p>
        </p:txBody>
      </p:sp>
      <p:sp>
        <p:nvSpPr>
          <p:cNvPr id="15" name="Pfeil: nach oben gebogen 14">
            <a:extLst>
              <a:ext uri="{FF2B5EF4-FFF2-40B4-BE49-F238E27FC236}">
                <a16:creationId xmlns:a16="http://schemas.microsoft.com/office/drawing/2014/main" id="{BC936427-3617-4069-9DCB-A8D6D1BDB4AA}"/>
              </a:ext>
            </a:extLst>
          </p:cNvPr>
          <p:cNvSpPr/>
          <p:nvPr/>
        </p:nvSpPr>
        <p:spPr>
          <a:xfrm rot="5400000">
            <a:off x="1093509" y="2323166"/>
            <a:ext cx="475769" cy="527198"/>
          </a:xfrm>
          <a:prstGeom prst="bentUp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Pfeil: nach oben gebogen 19">
            <a:extLst>
              <a:ext uri="{FF2B5EF4-FFF2-40B4-BE49-F238E27FC236}">
                <a16:creationId xmlns:a16="http://schemas.microsoft.com/office/drawing/2014/main" id="{58ED9CF6-E431-41D7-858B-6ECF7385C22C}"/>
              </a:ext>
            </a:extLst>
          </p:cNvPr>
          <p:cNvSpPr/>
          <p:nvPr/>
        </p:nvSpPr>
        <p:spPr>
          <a:xfrm>
            <a:off x="7532374" y="2331996"/>
            <a:ext cx="475769" cy="527198"/>
          </a:xfrm>
          <a:prstGeom prst="bentUp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964F2800-9E04-45B5-B059-3AEA8B8604B2}"/>
              </a:ext>
            </a:extLst>
          </p:cNvPr>
          <p:cNvSpPr/>
          <p:nvPr/>
        </p:nvSpPr>
        <p:spPr>
          <a:xfrm>
            <a:off x="457200" y="4033351"/>
            <a:ext cx="3600400" cy="2246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white"/>
                </a:solidFill>
              </a:rPr>
              <a:t>Vorteile:</a:t>
            </a:r>
            <a:br>
              <a:rPr lang="de-DE" sz="2000" dirty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- kurze Transportwege</a:t>
            </a:r>
            <a:br>
              <a:rPr lang="de-DE" sz="2000" dirty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- kurze Durchlaufzeiten</a:t>
            </a:r>
            <a:br>
              <a:rPr lang="de-DE" sz="2000" dirty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- kurze Wartezeiten</a:t>
            </a:r>
            <a:br>
              <a:rPr lang="de-DE" sz="2000" dirty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- geringe Lagerkosten</a:t>
            </a:r>
            <a:br>
              <a:rPr lang="de-DE" sz="2000" dirty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- übersichtlich</a:t>
            </a:r>
            <a:br>
              <a:rPr lang="de-DE" sz="2000" dirty="0">
                <a:solidFill>
                  <a:prstClr val="white"/>
                </a:solidFill>
              </a:rPr>
            </a:br>
            <a:r>
              <a:rPr lang="de-DE" sz="2000" dirty="0">
                <a:solidFill>
                  <a:prstClr val="white"/>
                </a:solidFill>
              </a:rPr>
              <a:t>- geringe Lohnkosten</a:t>
            </a:r>
            <a:endParaRPr lang="de-DE" sz="20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921A3BA-05AB-447C-87BC-1343F19F894A}"/>
              </a:ext>
            </a:extLst>
          </p:cNvPr>
          <p:cNvSpPr txBox="1"/>
          <p:nvPr/>
        </p:nvSpPr>
        <p:spPr>
          <a:xfrm>
            <a:off x="3393248" y="1661879"/>
            <a:ext cx="2357505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dirty="0"/>
              <a:t>Keine zeitliche Vorgabe</a:t>
            </a:r>
          </a:p>
        </p:txBody>
      </p:sp>
    </p:spTree>
    <p:extLst>
      <p:ext uri="{BB962C8B-B14F-4D97-AF65-F5344CB8AC3E}">
        <p14:creationId xmlns:p14="http://schemas.microsoft.com/office/powerpoint/2010/main" val="67008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000"/>
                            </p:stCondLst>
                            <p:childTnLst>
                              <p:par>
                                <p:cTn id="5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6" grpId="0" animBg="1"/>
      <p:bldP spid="15" grpId="0" animBg="1"/>
      <p:bldP spid="20" grpId="0" animBg="1"/>
      <p:bldP spid="21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feld 23"/>
          <p:cNvSpPr txBox="1"/>
          <p:nvPr/>
        </p:nvSpPr>
        <p:spPr>
          <a:xfrm>
            <a:off x="1979303" y="2332772"/>
            <a:ext cx="5166131" cy="92333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de-DE" dirty="0"/>
          </a:p>
          <a:p>
            <a:pPr algn="ctr"/>
            <a:endParaRPr lang="de-DE" dirty="0"/>
          </a:p>
          <a:p>
            <a:pPr algn="ctr"/>
            <a:r>
              <a:rPr lang="de-DE" dirty="0"/>
              <a:t>Arbeitsplätze auf dem Band / Taktvorgabe</a:t>
            </a:r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457200" y="275315"/>
            <a:ext cx="8229600" cy="99412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 b="1" dirty="0"/>
              <a:t>Fließbandfertigung / Taktfertigung</a:t>
            </a:r>
          </a:p>
          <a:p>
            <a:r>
              <a:rPr lang="de-DE" sz="2500" b="1" dirty="0"/>
              <a:t>Objektprinzip / Flussprinzip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457200" y="1509567"/>
            <a:ext cx="1523269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Produktions-</a:t>
            </a:r>
          </a:p>
          <a:p>
            <a:pPr algn="ctr"/>
            <a:r>
              <a:rPr lang="de-DE" sz="2000" dirty="0"/>
              <a:t>beginn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103343" y="1509567"/>
            <a:ext cx="158417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Produktions-</a:t>
            </a:r>
          </a:p>
          <a:p>
            <a:pPr algn="ctr"/>
            <a:r>
              <a:rPr lang="de-DE" sz="2000" dirty="0"/>
              <a:t>ende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3262657" y="3296287"/>
            <a:ext cx="2618685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Produktionsprozess</a:t>
            </a:r>
          </a:p>
          <a:p>
            <a:pPr algn="ctr"/>
            <a:r>
              <a:rPr lang="de-DE" sz="2000" dirty="0"/>
              <a:t>in einer Linie</a:t>
            </a:r>
          </a:p>
        </p:txBody>
      </p:sp>
      <p:sp>
        <p:nvSpPr>
          <p:cNvPr id="4" name="Rechteck 3"/>
          <p:cNvSpPr/>
          <p:nvPr/>
        </p:nvSpPr>
        <p:spPr>
          <a:xfrm>
            <a:off x="1979303" y="2498279"/>
            <a:ext cx="792088" cy="3650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 Takt</a:t>
            </a:r>
          </a:p>
        </p:txBody>
      </p:sp>
      <p:sp>
        <p:nvSpPr>
          <p:cNvPr id="10" name="Rechteck 9"/>
          <p:cNvSpPr/>
          <p:nvPr/>
        </p:nvSpPr>
        <p:spPr>
          <a:xfrm>
            <a:off x="4643598" y="2494024"/>
            <a:ext cx="1476165" cy="36933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2 Takte</a:t>
            </a:r>
          </a:p>
        </p:txBody>
      </p:sp>
      <p:sp>
        <p:nvSpPr>
          <p:cNvPr id="11" name="Rechteck 10"/>
          <p:cNvSpPr/>
          <p:nvPr/>
        </p:nvSpPr>
        <p:spPr>
          <a:xfrm>
            <a:off x="3779502" y="2482137"/>
            <a:ext cx="782865" cy="3892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 Takt</a:t>
            </a:r>
          </a:p>
        </p:txBody>
      </p:sp>
      <p:sp>
        <p:nvSpPr>
          <p:cNvPr id="12" name="Rechteck 11"/>
          <p:cNvSpPr/>
          <p:nvPr/>
        </p:nvSpPr>
        <p:spPr>
          <a:xfrm>
            <a:off x="2879157" y="2502049"/>
            <a:ext cx="828338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1 Takt</a:t>
            </a:r>
          </a:p>
        </p:txBody>
      </p:sp>
      <p:sp>
        <p:nvSpPr>
          <p:cNvPr id="13" name="Rechteck 12"/>
          <p:cNvSpPr/>
          <p:nvPr/>
        </p:nvSpPr>
        <p:spPr>
          <a:xfrm>
            <a:off x="6227775" y="2494024"/>
            <a:ext cx="809503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1 Takt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0B8074B1-A094-402B-91C7-A8281B840100}"/>
              </a:ext>
            </a:extLst>
          </p:cNvPr>
          <p:cNvSpPr/>
          <p:nvPr/>
        </p:nvSpPr>
        <p:spPr>
          <a:xfrm>
            <a:off x="457201" y="4203551"/>
            <a:ext cx="3600400" cy="2246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Vorteile:</a:t>
            </a:r>
            <a:br>
              <a:rPr lang="de-DE" sz="2000" dirty="0"/>
            </a:br>
            <a:r>
              <a:rPr lang="de-DE" sz="2000" dirty="0"/>
              <a:t>- kurze Transportwege</a:t>
            </a:r>
            <a:br>
              <a:rPr lang="de-DE" sz="2000" dirty="0"/>
            </a:br>
            <a:r>
              <a:rPr lang="de-DE" sz="2000" dirty="0"/>
              <a:t>- kürzeste Durchlaufzeiten</a:t>
            </a:r>
            <a:br>
              <a:rPr lang="de-DE" sz="2000" dirty="0"/>
            </a:br>
            <a:r>
              <a:rPr lang="de-DE" sz="2000" dirty="0"/>
              <a:t>- kürzeste Wartezeiten</a:t>
            </a:r>
            <a:br>
              <a:rPr lang="de-DE" sz="2000" dirty="0"/>
            </a:br>
            <a:r>
              <a:rPr lang="de-DE" sz="2000" dirty="0"/>
              <a:t>- geringste Lagerkosten</a:t>
            </a:r>
            <a:br>
              <a:rPr lang="de-DE" sz="2000" dirty="0"/>
            </a:br>
            <a:r>
              <a:rPr lang="de-DE" sz="2000" dirty="0"/>
              <a:t>- übersichtlich</a:t>
            </a:r>
            <a:br>
              <a:rPr lang="de-DE" sz="2000" dirty="0"/>
            </a:br>
            <a:r>
              <a:rPr lang="de-DE" sz="2000" dirty="0"/>
              <a:t>- geringe Lohnkosten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3794547-0900-4EF1-95C9-5C49266980BB}"/>
              </a:ext>
            </a:extLst>
          </p:cNvPr>
          <p:cNvSpPr/>
          <p:nvPr/>
        </p:nvSpPr>
        <p:spPr>
          <a:xfrm>
            <a:off x="5086401" y="4225048"/>
            <a:ext cx="3600400" cy="224676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Nachteile:</a:t>
            </a:r>
            <a:br>
              <a:rPr lang="de-DE" sz="2000" dirty="0"/>
            </a:br>
            <a:r>
              <a:rPr lang="de-DE" sz="2000" dirty="0"/>
              <a:t>- unflexibel</a:t>
            </a:r>
            <a:br>
              <a:rPr lang="de-DE" sz="2000" dirty="0"/>
            </a:br>
            <a:r>
              <a:rPr lang="de-DE" sz="2000" dirty="0"/>
              <a:t>- Spezialmaschinen</a:t>
            </a:r>
            <a:br>
              <a:rPr lang="de-DE" sz="2000" dirty="0"/>
            </a:br>
            <a:r>
              <a:rPr lang="de-DE" sz="2000" dirty="0"/>
              <a:t>- Hilfsarbeiter</a:t>
            </a:r>
            <a:br>
              <a:rPr lang="de-DE" sz="2000" dirty="0"/>
            </a:br>
            <a:r>
              <a:rPr lang="de-DE" sz="2000" dirty="0"/>
              <a:t>- Monotonie</a:t>
            </a:r>
          </a:p>
          <a:p>
            <a:br>
              <a:rPr lang="de-DE" sz="2000" dirty="0"/>
            </a:br>
            <a:endParaRPr lang="de-DE" sz="2000" dirty="0"/>
          </a:p>
        </p:txBody>
      </p:sp>
      <p:sp>
        <p:nvSpPr>
          <p:cNvPr id="16" name="Pfeil: nach oben gebogen 15">
            <a:extLst>
              <a:ext uri="{FF2B5EF4-FFF2-40B4-BE49-F238E27FC236}">
                <a16:creationId xmlns:a16="http://schemas.microsoft.com/office/drawing/2014/main" id="{0DECC7BC-84CD-48CA-B292-0040E089D7ED}"/>
              </a:ext>
            </a:extLst>
          </p:cNvPr>
          <p:cNvSpPr/>
          <p:nvPr/>
        </p:nvSpPr>
        <p:spPr>
          <a:xfrm rot="5400000">
            <a:off x="1093509" y="2323166"/>
            <a:ext cx="475769" cy="527198"/>
          </a:xfrm>
          <a:prstGeom prst="bentUp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Pfeil: nach oben gebogen 16">
            <a:extLst>
              <a:ext uri="{FF2B5EF4-FFF2-40B4-BE49-F238E27FC236}">
                <a16:creationId xmlns:a16="http://schemas.microsoft.com/office/drawing/2014/main" id="{1684884D-3968-4BF5-8064-123C74406306}"/>
              </a:ext>
            </a:extLst>
          </p:cNvPr>
          <p:cNvSpPr/>
          <p:nvPr/>
        </p:nvSpPr>
        <p:spPr>
          <a:xfrm>
            <a:off x="7532374" y="2331996"/>
            <a:ext cx="475769" cy="527198"/>
          </a:xfrm>
          <a:prstGeom prst="bentUp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302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25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25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" grpId="0" animBg="1"/>
      <p:bldP spid="7" grpId="0" animBg="1"/>
      <p:bldP spid="8" grpId="0" animBg="1"/>
      <p:bldP spid="4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8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bg1">
                <a:lumMod val="7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bg1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sz="3000" b="1" dirty="0"/>
              <a:t>Gruppenfertigung / Inselfertigung</a:t>
            </a:r>
            <a:br>
              <a:rPr lang="de-DE" sz="3000" b="1" dirty="0"/>
            </a:br>
            <a:r>
              <a:rPr lang="de-DE" sz="2600" b="1" dirty="0"/>
              <a:t>Kompromiss von Verrichtungsprinzip und Objektprinzip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E0BE040-B751-44EA-AE15-D16797E98357}"/>
              </a:ext>
            </a:extLst>
          </p:cNvPr>
          <p:cNvSpPr/>
          <p:nvPr/>
        </p:nvSpPr>
        <p:spPr>
          <a:xfrm>
            <a:off x="457200" y="1192790"/>
            <a:ext cx="8229600" cy="124649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Verschiedene Betriebsmittel  sind in sinnvollen Gruppen zusammengestellt.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500" dirty="0"/>
              <a:t>Einzelne Gruppen sind im Flussprinzip angeordnet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0F791E4-DAE8-40D1-8220-822E1AA148E0}"/>
              </a:ext>
            </a:extLst>
          </p:cNvPr>
          <p:cNvSpPr/>
          <p:nvPr/>
        </p:nvSpPr>
        <p:spPr>
          <a:xfrm>
            <a:off x="457200" y="4657098"/>
            <a:ext cx="3600400" cy="19389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Vorteile: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Flexibilität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Geringe Ausschussquote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gut ausgebildete Mitarbeiter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vielseitig einsetzbare MA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Motivation ist hoch</a:t>
            </a:r>
            <a:endParaRPr lang="de-DE" sz="2500" dirty="0">
              <a:solidFill>
                <a:schemeClr val="bg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77B2C09-A52A-4814-9D64-F316111B4BAC}"/>
              </a:ext>
            </a:extLst>
          </p:cNvPr>
          <p:cNvSpPr/>
          <p:nvPr/>
        </p:nvSpPr>
        <p:spPr>
          <a:xfrm>
            <a:off x="5086402" y="4657098"/>
            <a:ext cx="3600400" cy="1940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Nachteile: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mittlere Durchlaufzeiten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mittlere Wartezeiten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mittlere Lagerkosten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000" dirty="0">
                <a:solidFill>
                  <a:schemeClr val="bg1"/>
                </a:solidFill>
              </a:rPr>
              <a:t>- hohe Lohnkosten</a:t>
            </a:r>
            <a:endParaRPr lang="de-DE" sz="25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81" t="28808" r="53422" b="29825"/>
          <a:stretch/>
        </p:blipFill>
        <p:spPr bwMode="auto">
          <a:xfrm>
            <a:off x="2268189" y="2579339"/>
            <a:ext cx="4607621" cy="4218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53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1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0 -4.81481E-6 L 0 -0.17314 " pathEditMode="relative" rAng="0" ptsTypes="AA">
                                      <p:cBhvr>
                                        <p:cTn id="20" dur="9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</Words>
  <Application>Microsoft Office PowerPoint</Application>
  <PresentationFormat>Bildschirmpräsentation (4:3)</PresentationFormat>
  <Paragraphs>68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Calibri</vt:lpstr>
      <vt:lpstr>Larissa</vt:lpstr>
      <vt:lpstr>Fertigungsverfahren</vt:lpstr>
      <vt:lpstr>Anordnung der Betriebsmittel Fertigungsorganisation / Organisationstypen</vt:lpstr>
      <vt:lpstr>Werkstattfertigung / Werkbankfertigung</vt:lpstr>
      <vt:lpstr>Werkstättenfertigung</vt:lpstr>
      <vt:lpstr>PowerPoint-Präsentation</vt:lpstr>
      <vt:lpstr>PowerPoint-Präsentation</vt:lpstr>
      <vt:lpstr>PowerPoint-Präsentation</vt:lpstr>
      <vt:lpstr>Gruppenfertigung / Inselfertigung Kompromiss von Verrichtungsprinzip und Objektprinzip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Fertigungsverfahren</dc:title>
  <dc:creator>Frank Wagener</dc:creator>
  <cp:lastModifiedBy>Frank Wagener</cp:lastModifiedBy>
  <cp:revision>48</cp:revision>
  <dcterms:created xsi:type="dcterms:W3CDTF">2018-01-01T12:44:58Z</dcterms:created>
  <dcterms:modified xsi:type="dcterms:W3CDTF">2020-04-23T08:54:21Z</dcterms:modified>
</cp:coreProperties>
</file>