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90" y="8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ACB3-5030-4AAA-A26A-EB90216DF628}" type="datetimeFigureOut">
              <a:rPr lang="de-DE" smtClean="0"/>
              <a:t>08.03.2020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7496-B06B-48EC-8D31-F7E0974CB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4278354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ACB3-5030-4AAA-A26A-EB90216DF628}" type="datetimeFigureOut">
              <a:rPr lang="de-DE" smtClean="0"/>
              <a:t>08.03.2020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7496-B06B-48EC-8D31-F7E0974CB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2309932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ACB3-5030-4AAA-A26A-EB90216DF628}" type="datetimeFigureOut">
              <a:rPr lang="de-DE" smtClean="0"/>
              <a:t>08.03.2020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7496-B06B-48EC-8D31-F7E0974CB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4731271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ACB3-5030-4AAA-A26A-EB90216DF628}" type="datetimeFigureOut">
              <a:rPr lang="de-DE" smtClean="0"/>
              <a:t>08.03.2020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7496-B06B-48EC-8D31-F7E0974CB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6958075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ACB3-5030-4AAA-A26A-EB90216DF628}" type="datetimeFigureOut">
              <a:rPr lang="de-DE" smtClean="0"/>
              <a:t>08.03.2020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7496-B06B-48EC-8D31-F7E0974CB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6785825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ACB3-5030-4AAA-A26A-EB90216DF628}" type="datetimeFigureOut">
              <a:rPr lang="de-DE" smtClean="0"/>
              <a:t>08.03.2020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7496-B06B-48EC-8D31-F7E0974CB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860514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ACB3-5030-4AAA-A26A-EB90216DF628}" type="datetimeFigureOut">
              <a:rPr lang="de-DE" smtClean="0"/>
              <a:t>08.03.2020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7496-B06B-48EC-8D31-F7E0974CB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8615071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ACB3-5030-4AAA-A26A-EB90216DF628}" type="datetimeFigureOut">
              <a:rPr lang="de-DE" smtClean="0"/>
              <a:t>08.03.2020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7496-B06B-48EC-8D31-F7E0974CB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8410562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ACB3-5030-4AAA-A26A-EB90216DF628}" type="datetimeFigureOut">
              <a:rPr lang="de-DE" smtClean="0"/>
              <a:t>08.03.2020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7496-B06B-48EC-8D31-F7E0974CB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3897226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ACB3-5030-4AAA-A26A-EB90216DF628}" type="datetimeFigureOut">
              <a:rPr lang="de-DE" smtClean="0"/>
              <a:t>08.03.2020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7496-B06B-48EC-8D31-F7E0974CB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2232085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ACB3-5030-4AAA-A26A-EB90216DF628}" type="datetimeFigureOut">
              <a:rPr lang="de-DE" smtClean="0"/>
              <a:t>08.03.2020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7496-B06B-48EC-8D31-F7E0974CB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8531179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CACB3-5030-4AAA-A26A-EB90216DF628}" type="datetimeFigureOut">
              <a:rPr lang="de-DE" smtClean="0"/>
              <a:t>08.03.2020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97496-B06B-48EC-8D31-F7E0974CB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511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Leistungserstellung / Produktion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467544" y="1173252"/>
            <a:ext cx="4680520" cy="4770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Absatzmarkt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67544" y="2388568"/>
            <a:ext cx="2340260" cy="4770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Handelswaren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987824" y="2388568"/>
            <a:ext cx="5688632" cy="4770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Fertigungs- / Produktionsprogramm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5364088" y="1173252"/>
            <a:ext cx="3312368" cy="4770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Eigenbedarf</a:t>
            </a:r>
          </a:p>
        </p:txBody>
      </p:sp>
      <p:sp>
        <p:nvSpPr>
          <p:cNvPr id="7" name="Ellipse 6"/>
          <p:cNvSpPr/>
          <p:nvPr/>
        </p:nvSpPr>
        <p:spPr>
          <a:xfrm>
            <a:off x="21632" y="5655931"/>
            <a:ext cx="2160240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Beschaffungs-</a:t>
            </a:r>
          </a:p>
          <a:p>
            <a:pPr algn="ctr"/>
            <a:r>
              <a:rPr lang="de-DE" dirty="0"/>
              <a:t>markt</a:t>
            </a:r>
          </a:p>
        </p:txBody>
      </p:sp>
      <p:sp>
        <p:nvSpPr>
          <p:cNvPr id="9" name="Ellipse 8"/>
          <p:cNvSpPr/>
          <p:nvPr/>
        </p:nvSpPr>
        <p:spPr>
          <a:xfrm>
            <a:off x="2435714" y="5701843"/>
            <a:ext cx="2160240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Arbeitsmarkt</a:t>
            </a:r>
          </a:p>
        </p:txBody>
      </p:sp>
      <p:sp>
        <p:nvSpPr>
          <p:cNvPr id="10" name="Ellipse 9"/>
          <p:cNvSpPr/>
          <p:nvPr/>
        </p:nvSpPr>
        <p:spPr>
          <a:xfrm>
            <a:off x="4727993" y="5673860"/>
            <a:ext cx="220829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Beschaffungs-</a:t>
            </a:r>
          </a:p>
          <a:p>
            <a:pPr algn="ctr"/>
            <a:r>
              <a:rPr lang="de-DE" dirty="0"/>
              <a:t>markt</a:t>
            </a:r>
          </a:p>
        </p:txBody>
      </p:sp>
      <p:sp>
        <p:nvSpPr>
          <p:cNvPr id="11" name="Ellipse 10"/>
          <p:cNvSpPr/>
          <p:nvPr/>
        </p:nvSpPr>
        <p:spPr>
          <a:xfrm>
            <a:off x="7103241" y="5701843"/>
            <a:ext cx="201622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Investitions-</a:t>
            </a:r>
          </a:p>
          <a:p>
            <a:pPr algn="ctr"/>
            <a:r>
              <a:rPr lang="de-DE" dirty="0"/>
              <a:t>güter-</a:t>
            </a:r>
          </a:p>
          <a:p>
            <a:pPr algn="ctr"/>
            <a:r>
              <a:rPr lang="de-DE" dirty="0"/>
              <a:t>markt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2978678" y="3794974"/>
            <a:ext cx="1809346" cy="86177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Arbeits-kräfte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5004048" y="3789040"/>
            <a:ext cx="1800200" cy="86177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Werk-</a:t>
            </a:r>
          </a:p>
          <a:p>
            <a:pPr algn="ctr"/>
            <a:r>
              <a:rPr lang="de-DE" sz="2500" dirty="0" err="1"/>
              <a:t>stoffe</a:t>
            </a:r>
            <a:endParaRPr lang="de-DE" sz="2500" dirty="0"/>
          </a:p>
        </p:txBody>
      </p:sp>
      <p:sp>
        <p:nvSpPr>
          <p:cNvPr id="14" name="Textfeld 13"/>
          <p:cNvSpPr txBox="1"/>
          <p:nvPr/>
        </p:nvSpPr>
        <p:spPr>
          <a:xfrm>
            <a:off x="7020272" y="3767463"/>
            <a:ext cx="1872208" cy="86177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Betriebs-mittel</a:t>
            </a:r>
          </a:p>
        </p:txBody>
      </p:sp>
      <p:cxnSp>
        <p:nvCxnSpPr>
          <p:cNvPr id="16" name="Gerade Verbindung mit Pfeil 15"/>
          <p:cNvCxnSpPr/>
          <p:nvPr/>
        </p:nvCxnSpPr>
        <p:spPr>
          <a:xfrm flipV="1">
            <a:off x="1101752" y="1650306"/>
            <a:ext cx="5154" cy="6836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 flipV="1">
            <a:off x="1101752" y="2996952"/>
            <a:ext cx="5154" cy="2625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V="1">
            <a:off x="3521850" y="4656748"/>
            <a:ext cx="0" cy="97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 flipV="1">
            <a:off x="3515834" y="2865622"/>
            <a:ext cx="0" cy="4586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 flipV="1">
            <a:off x="5832140" y="4678143"/>
            <a:ext cx="0" cy="97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>
            <a:endCxn id="5" idx="2"/>
          </p:cNvCxnSpPr>
          <p:nvPr/>
        </p:nvCxnSpPr>
        <p:spPr>
          <a:xfrm flipH="1" flipV="1">
            <a:off x="5832140" y="2865622"/>
            <a:ext cx="10634" cy="4431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flipV="1">
            <a:off x="8111353" y="4678143"/>
            <a:ext cx="0" cy="97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>
          <a:xfrm flipV="1">
            <a:off x="3515834" y="1687744"/>
            <a:ext cx="0" cy="6836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Gerade Verbindung mit Pfeil 34"/>
          <p:cNvCxnSpPr/>
          <p:nvPr/>
        </p:nvCxnSpPr>
        <p:spPr>
          <a:xfrm flipV="1">
            <a:off x="8111353" y="2881137"/>
            <a:ext cx="0" cy="4431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 flipV="1">
            <a:off x="5842774" y="1687743"/>
            <a:ext cx="0" cy="6836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Gerade Verbindung mit Pfeil 36"/>
          <p:cNvCxnSpPr/>
          <p:nvPr/>
        </p:nvCxnSpPr>
        <p:spPr>
          <a:xfrm flipV="1">
            <a:off x="8111353" y="1704929"/>
            <a:ext cx="0" cy="6836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Textfeld 41"/>
          <p:cNvSpPr txBox="1"/>
          <p:nvPr/>
        </p:nvSpPr>
        <p:spPr>
          <a:xfrm>
            <a:off x="2978678" y="3373542"/>
            <a:ext cx="5904656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de-DE" sz="2400" dirty="0"/>
              <a:t>Betrieblichen Produktionsfaktoren</a:t>
            </a:r>
          </a:p>
        </p:txBody>
      </p:sp>
    </p:spTree>
    <p:extLst>
      <p:ext uri="{BB962C8B-B14F-4D97-AF65-F5344CB8AC3E}">
        <p14:creationId xmlns:p14="http://schemas.microsoft.com/office/powerpoint/2010/main" val="208313697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Einflussgrößen des Produktionsprogramms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500" b="1" dirty="0"/>
              <a:t>Fertigungsplan</a:t>
            </a:r>
          </a:p>
          <a:p>
            <a:pPr marL="0" indent="0" algn="ctr">
              <a:buNone/>
            </a:pPr>
            <a:r>
              <a:rPr lang="de-DE" sz="2500" dirty="0"/>
              <a:t>(Art und Menge der Güter, die in einem bestimmten Zeitraum hergestellt werden sollen)</a:t>
            </a:r>
          </a:p>
          <a:p>
            <a:endParaRPr lang="de-DE" sz="2500" dirty="0"/>
          </a:p>
          <a:p>
            <a:r>
              <a:rPr lang="de-DE" sz="2500" dirty="0"/>
              <a:t>Kapazitäten</a:t>
            </a:r>
          </a:p>
          <a:p>
            <a:r>
              <a:rPr lang="de-DE" sz="2500" dirty="0"/>
              <a:t>Beschaffung</a:t>
            </a:r>
          </a:p>
          <a:p>
            <a:r>
              <a:rPr lang="de-DE" sz="2500" dirty="0"/>
              <a:t>Finanzierung</a:t>
            </a:r>
          </a:p>
          <a:p>
            <a:r>
              <a:rPr lang="de-DE" sz="2500" dirty="0"/>
              <a:t>Kosten</a:t>
            </a:r>
          </a:p>
          <a:p>
            <a:r>
              <a:rPr lang="de-DE" sz="2500" dirty="0"/>
              <a:t>Lagerung</a:t>
            </a:r>
          </a:p>
          <a:p>
            <a:r>
              <a:rPr lang="de-DE" sz="2500" dirty="0"/>
              <a:t>Fertigungsverfahren</a:t>
            </a:r>
          </a:p>
          <a:p>
            <a:pPr marL="0" indent="0">
              <a:buNone/>
            </a:pPr>
            <a:endParaRPr lang="de-DE" sz="2500" dirty="0"/>
          </a:p>
          <a:p>
            <a:pPr marL="0" indent="0">
              <a:buNone/>
            </a:pPr>
            <a:endParaRPr lang="de-DE" sz="25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CA9B275-5F1A-4DDE-A0A2-38C7F35578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283"/>
          <a:stretch/>
        </p:blipFill>
        <p:spPr>
          <a:xfrm>
            <a:off x="2987824" y="2924944"/>
            <a:ext cx="1991493" cy="155648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01FA6C2-AD33-4FBA-9CEC-8C1F96211B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471"/>
          <a:stretch/>
        </p:blipFill>
        <p:spPr>
          <a:xfrm>
            <a:off x="6851330" y="2898630"/>
            <a:ext cx="1795339" cy="155648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2BBDFE8-AD3E-489E-8F8C-B8D7C0C2D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1171" y="2898630"/>
            <a:ext cx="1608304" cy="194421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A5A8370-4E07-4F7D-86D6-992E002622C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235"/>
          <a:stretch/>
        </p:blipFill>
        <p:spPr>
          <a:xfrm>
            <a:off x="3635896" y="4869160"/>
            <a:ext cx="2584515" cy="15564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098E65F-3135-44FA-9E42-620319313A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5769" y="4953127"/>
            <a:ext cx="2264104" cy="142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02730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Umfang des Produktionsprogramms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220" y="2708920"/>
            <a:ext cx="4040188" cy="3844724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Viele Produktarten</a:t>
            </a:r>
          </a:p>
          <a:p>
            <a:pPr marL="0" indent="0">
              <a:buNone/>
            </a:pPr>
            <a:r>
              <a:rPr lang="de-DE" dirty="0"/>
              <a:t>z.B. Möbelfabrikant produziert:</a:t>
            </a:r>
          </a:p>
          <a:p>
            <a:pPr marL="0" indent="0">
              <a:buNone/>
            </a:pPr>
            <a:r>
              <a:rPr lang="de-DE" dirty="0"/>
              <a:t>Schränke</a:t>
            </a:r>
            <a:br>
              <a:rPr lang="de-DE" dirty="0"/>
            </a:br>
            <a:r>
              <a:rPr lang="de-DE" dirty="0"/>
              <a:t>Tische</a:t>
            </a:r>
            <a:br>
              <a:rPr lang="de-DE" dirty="0"/>
            </a:br>
            <a:r>
              <a:rPr lang="de-DE" dirty="0"/>
              <a:t>Stühle </a:t>
            </a:r>
            <a:br>
              <a:rPr lang="de-DE" dirty="0"/>
            </a:br>
            <a:r>
              <a:rPr lang="de-DE" dirty="0"/>
              <a:t>Regale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4045" y="1883990"/>
            <a:ext cx="4041775" cy="63976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de-DE" dirty="0"/>
              <a:t>enges</a:t>
            </a:r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456220" y="836712"/>
            <a:ext cx="8229600" cy="8697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b="1" dirty="0">
                <a:solidFill>
                  <a:schemeClr val="bg1"/>
                </a:solidFill>
              </a:rPr>
              <a:t>Programmbreite</a:t>
            </a:r>
            <a:br>
              <a:rPr lang="de-DE" sz="2500" b="1" dirty="0">
                <a:solidFill>
                  <a:schemeClr val="bg1"/>
                </a:solidFill>
              </a:rPr>
            </a:br>
            <a:r>
              <a:rPr lang="de-DE" sz="2500" b="1" dirty="0">
                <a:solidFill>
                  <a:schemeClr val="bg1"/>
                </a:solidFill>
              </a:rPr>
              <a:t> = Zahl der unterschiedlichen Produktgruppen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4561200" y="2708920"/>
            <a:ext cx="3873157" cy="217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6095" y="2708920"/>
            <a:ext cx="4041775" cy="3844724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Wenige Produktarten</a:t>
            </a:r>
          </a:p>
          <a:p>
            <a:pPr marL="0" indent="0">
              <a:buNone/>
            </a:pPr>
            <a:r>
              <a:rPr lang="de-DE" dirty="0"/>
              <a:t>z.B. Möbelfabrik produziert nur Stühle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33056"/>
            <a:ext cx="1553625" cy="155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466" y="3574024"/>
            <a:ext cx="1846861" cy="138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566" y="4931711"/>
            <a:ext cx="2592761" cy="158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platzhalter 4">
            <a:extLst>
              <a:ext uri="{FF2B5EF4-FFF2-40B4-BE49-F238E27FC236}">
                <a16:creationId xmlns:a16="http://schemas.microsoft.com/office/drawing/2014/main" id="{68B117F4-6439-4BDB-9E1B-9F3ED4701032}"/>
              </a:ext>
            </a:extLst>
          </p:cNvPr>
          <p:cNvSpPr txBox="1">
            <a:spLocks/>
          </p:cNvSpPr>
          <p:nvPr/>
        </p:nvSpPr>
        <p:spPr>
          <a:xfrm>
            <a:off x="456220" y="1887805"/>
            <a:ext cx="4041775" cy="639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/>
              <a:t>breites</a:t>
            </a:r>
          </a:p>
        </p:txBody>
      </p:sp>
    </p:spTree>
    <p:extLst>
      <p:ext uri="{BB962C8B-B14F-4D97-AF65-F5344CB8AC3E}">
        <p14:creationId xmlns:p14="http://schemas.microsoft.com/office/powerpoint/2010/main" val="162324046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9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9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8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7037E-6 L -0.16771 -3.7037E-6 C -0.24288 -3.7037E-6 -0.3349 0.06227 -0.3349 0.1132 L -0.3349 0.22662 " pathEditMode="relative" rAng="0" ptsTypes="AAAA">
                                      <p:cBhvr>
                                        <p:cTn id="6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53" y="1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7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7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9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9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9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1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9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9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9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7" grpId="0" animBg="1"/>
      <p:bldP spid="6" grpId="0" uiExpand="1" build="p" animBg="1"/>
      <p:bldP spid="14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Umfang des Produktionsprogramms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6220" y="1916832"/>
            <a:ext cx="4040188" cy="63976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de-DE" dirty="0"/>
              <a:t>tief	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220" y="2708920"/>
            <a:ext cx="4040188" cy="3816424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Viele Produktvarianten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z.B. Möbelfabrikant produziert:</a:t>
            </a:r>
          </a:p>
          <a:p>
            <a:pPr marL="0" indent="0">
              <a:buNone/>
            </a:pPr>
            <a:r>
              <a:rPr lang="de-DE" dirty="0"/>
              <a:t>Schränke in unterschiedlicher Farbe</a:t>
            </a:r>
          </a:p>
          <a:p>
            <a:pPr marL="0" indent="0">
              <a:buNone/>
            </a:pPr>
            <a:r>
              <a:rPr lang="de-DE" dirty="0"/>
              <a:t>Formen</a:t>
            </a:r>
          </a:p>
          <a:p>
            <a:pPr marL="0" indent="0">
              <a:buNone/>
            </a:pPr>
            <a:r>
              <a:rPr lang="de-DE" dirty="0"/>
              <a:t>Qualität, …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4045" y="1916832"/>
            <a:ext cx="4041775" cy="63976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de-DE" dirty="0"/>
              <a:t>flach</a:t>
            </a:r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456220" y="836712"/>
            <a:ext cx="8229600" cy="8697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b="1" dirty="0">
                <a:solidFill>
                  <a:schemeClr val="bg1"/>
                </a:solidFill>
              </a:rPr>
              <a:t>Programmtiefe</a:t>
            </a:r>
            <a:br>
              <a:rPr lang="de-DE" sz="2500" b="1" dirty="0">
                <a:solidFill>
                  <a:schemeClr val="bg1"/>
                </a:solidFill>
              </a:rPr>
            </a:br>
            <a:r>
              <a:rPr lang="de-DE" sz="2500" b="1" dirty="0">
                <a:solidFill>
                  <a:schemeClr val="bg1"/>
                </a:solidFill>
              </a:rPr>
              <a:t> = Zahl der unterschiedlichen Produktvarianten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97152"/>
            <a:ext cx="2097087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9BD7A330-B457-4625-8335-64029E12C6DF}"/>
              </a:ext>
            </a:extLst>
          </p:cNvPr>
          <p:cNvSpPr txBox="1">
            <a:spLocks/>
          </p:cNvSpPr>
          <p:nvPr/>
        </p:nvSpPr>
        <p:spPr>
          <a:xfrm>
            <a:off x="4644045" y="2708920"/>
            <a:ext cx="4040188" cy="38164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Wenige Produktvarianten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z.B. Möbelfabrik </a:t>
            </a:r>
          </a:p>
          <a:p>
            <a:pPr marL="0" indent="0">
              <a:buNone/>
            </a:pPr>
            <a:r>
              <a:rPr lang="de-DE" dirty="0"/>
              <a:t>produziert nur</a:t>
            </a:r>
          </a:p>
          <a:p>
            <a:pPr marL="0" indent="0">
              <a:buNone/>
            </a:pPr>
            <a:r>
              <a:rPr lang="de-DE" dirty="0"/>
              <a:t>einen </a:t>
            </a:r>
          </a:p>
          <a:p>
            <a:pPr marL="0" indent="0">
              <a:buNone/>
            </a:pPr>
            <a:r>
              <a:rPr lang="de-DE" dirty="0"/>
              <a:t>Standardschrank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459857"/>
            <a:ext cx="1679754" cy="2957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97538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uiExpand="1" build="p" animBg="1"/>
      <p:bldP spid="7" grpId="0" animBg="1"/>
      <p:bldP spid="11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Umfang des Produktionsprogramms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6220" y="1706453"/>
            <a:ext cx="8229600" cy="63976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de-DE" dirty="0"/>
              <a:t>tief	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220" y="2348880"/>
            <a:ext cx="8229600" cy="432048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dirty="0"/>
              <a:t>Viele </a:t>
            </a:r>
            <a:r>
              <a:rPr lang="de-DE" dirty="0" err="1"/>
              <a:t>Be</a:t>
            </a:r>
            <a:r>
              <a:rPr lang="de-DE" dirty="0"/>
              <a:t>- und Verarbeitungsstufen</a:t>
            </a:r>
          </a:p>
          <a:p>
            <a:pPr marL="0" indent="0">
              <a:buNone/>
            </a:pPr>
            <a:r>
              <a:rPr lang="de-DE" dirty="0"/>
              <a:t>z.B. Möbelfabrikant unterhält einen Forstbetrieb und eine Schreinerei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Vorteile</a:t>
            </a:r>
            <a:r>
              <a:rPr lang="de-DE" dirty="0"/>
              <a:t>:</a:t>
            </a:r>
          </a:p>
          <a:p>
            <a:r>
              <a:rPr lang="de-DE" dirty="0"/>
              <a:t>Bessere Kontrolle</a:t>
            </a:r>
          </a:p>
          <a:p>
            <a:r>
              <a:rPr lang="de-DE" dirty="0"/>
              <a:t>Bessere Terminplanung</a:t>
            </a:r>
          </a:p>
          <a:p>
            <a:r>
              <a:rPr lang="de-DE" dirty="0"/>
              <a:t>Unabhängigkeit</a:t>
            </a:r>
          </a:p>
          <a:p>
            <a:r>
              <a:rPr lang="de-DE" dirty="0"/>
              <a:t>Know-how bleibt erhalten</a:t>
            </a:r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456220" y="836712"/>
            <a:ext cx="8229600" cy="8697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b="1" dirty="0">
                <a:solidFill>
                  <a:schemeClr val="bg1"/>
                </a:solidFill>
              </a:rPr>
              <a:t>Fertigungstiefe</a:t>
            </a:r>
            <a:br>
              <a:rPr lang="de-DE" sz="2500" b="1" dirty="0">
                <a:solidFill>
                  <a:schemeClr val="bg1"/>
                </a:solidFill>
              </a:rPr>
            </a:br>
            <a:r>
              <a:rPr lang="de-DE" sz="2500" b="1" dirty="0">
                <a:solidFill>
                  <a:schemeClr val="bg1"/>
                </a:solidFill>
              </a:rPr>
              <a:t> = Zahl der Fertigungsstufen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9E7954C-187F-4A63-A1CE-2402C2296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3215956"/>
            <a:ext cx="1800200" cy="134825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6712A5D-8E1A-4124-BF24-7E19DD6FF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3226354"/>
            <a:ext cx="1800200" cy="134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481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Umfang des Produktionsprogramms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56221" y="1706453"/>
            <a:ext cx="8229600" cy="63976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de-DE" dirty="0"/>
              <a:t>flach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56221" y="2348880"/>
            <a:ext cx="8229600" cy="432048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Wenige </a:t>
            </a:r>
            <a:r>
              <a:rPr lang="de-DE" dirty="0" err="1"/>
              <a:t>Be</a:t>
            </a:r>
            <a:r>
              <a:rPr lang="de-DE" dirty="0"/>
              <a:t>- und Verarbeitungsstufen</a:t>
            </a:r>
          </a:p>
          <a:p>
            <a:pPr marL="0" indent="0">
              <a:buNone/>
            </a:pPr>
            <a:r>
              <a:rPr lang="de-DE" dirty="0"/>
              <a:t>z.B. Möbelfabrikant unterhält nur eine Schreinerei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Vorteile</a:t>
            </a:r>
            <a:r>
              <a:rPr lang="de-DE" dirty="0"/>
              <a:t>:</a:t>
            </a:r>
          </a:p>
          <a:p>
            <a:r>
              <a:rPr lang="de-DE" dirty="0"/>
              <a:t>Lieferanten sind Spezialisten</a:t>
            </a:r>
          </a:p>
          <a:p>
            <a:r>
              <a:rPr lang="de-DE" dirty="0"/>
              <a:t>Höhere Qualität</a:t>
            </a:r>
          </a:p>
          <a:p>
            <a:r>
              <a:rPr lang="de-DE" dirty="0"/>
              <a:t>Geringes Risiko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456220" y="836712"/>
            <a:ext cx="8229600" cy="8697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500" b="1" dirty="0">
                <a:solidFill>
                  <a:schemeClr val="bg1"/>
                </a:solidFill>
              </a:rPr>
              <a:t>Fertigungstiefe</a:t>
            </a:r>
            <a:br>
              <a:rPr lang="de-DE" sz="2500" b="1" dirty="0">
                <a:solidFill>
                  <a:schemeClr val="bg1"/>
                </a:solidFill>
              </a:rPr>
            </a:br>
            <a:r>
              <a:rPr lang="de-DE" sz="2500" b="1" dirty="0">
                <a:solidFill>
                  <a:schemeClr val="bg1"/>
                </a:solidFill>
              </a:rPr>
              <a:t> = Zahl der Fertigungsstufen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52954C1-9CB0-4CC3-93BA-87E38CCFA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3804214"/>
            <a:ext cx="2520280" cy="188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9401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animBg="1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Microsoft Office PowerPoint</Application>
  <PresentationFormat>Bildschirmpräsentation (4:3)</PresentationFormat>
  <Paragraphs>74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Calibri</vt:lpstr>
      <vt:lpstr>Larissa</vt:lpstr>
      <vt:lpstr>Leistungserstellung / Produktion</vt:lpstr>
      <vt:lpstr>Einflussgrößen des Produktionsprogramms</vt:lpstr>
      <vt:lpstr>Umfang des Produktionsprogramms</vt:lpstr>
      <vt:lpstr>Umfang des Produktionsprogramms</vt:lpstr>
      <vt:lpstr>Umfang des Produktionsprogramms</vt:lpstr>
      <vt:lpstr>Umfang des Produktionsprogramms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Frank Wagener</dc:creator>
  <cp:lastModifiedBy>Frank Wagener</cp:lastModifiedBy>
  <cp:revision>23</cp:revision>
  <dcterms:created xsi:type="dcterms:W3CDTF">2018-01-01T11:53:53Z</dcterms:created>
  <dcterms:modified xsi:type="dcterms:W3CDTF">2020-03-08T18:04:25Z</dcterms:modified>
</cp:coreProperties>
</file>