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7835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309932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73127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5807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8582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6051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61507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410562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97226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23208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3117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ACB3-5030-4AAA-A26A-EB90216DF628}" type="datetimeFigureOut">
              <a:rPr lang="de-DE" smtClean="0"/>
              <a:t>08.03.2020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7496-B06B-48EC-8D31-F7E0974CB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Leistungserstellung / Produktion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173252"/>
            <a:ext cx="4680520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Absatzmarkt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2388568"/>
            <a:ext cx="2340260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Handelswaren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87824" y="2388568"/>
            <a:ext cx="5688632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Fertigungs- / Produktionsprogramm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1173252"/>
            <a:ext cx="3312368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Eigenbedarf</a:t>
            </a:r>
          </a:p>
        </p:txBody>
      </p:sp>
      <p:sp>
        <p:nvSpPr>
          <p:cNvPr id="7" name="Ellipse 6"/>
          <p:cNvSpPr/>
          <p:nvPr/>
        </p:nvSpPr>
        <p:spPr>
          <a:xfrm>
            <a:off x="21632" y="5655931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Beschaffungs-</a:t>
            </a:r>
          </a:p>
          <a:p>
            <a:pPr algn="ctr"/>
            <a:r>
              <a:rPr lang="de-DE" dirty="0"/>
              <a:t>markt</a:t>
            </a:r>
          </a:p>
        </p:txBody>
      </p:sp>
      <p:sp>
        <p:nvSpPr>
          <p:cNvPr id="9" name="Ellipse 8"/>
          <p:cNvSpPr/>
          <p:nvPr/>
        </p:nvSpPr>
        <p:spPr>
          <a:xfrm>
            <a:off x="2435714" y="5701843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Arbeitsmarkt</a:t>
            </a:r>
          </a:p>
        </p:txBody>
      </p:sp>
      <p:sp>
        <p:nvSpPr>
          <p:cNvPr id="10" name="Ellipse 9"/>
          <p:cNvSpPr/>
          <p:nvPr/>
        </p:nvSpPr>
        <p:spPr>
          <a:xfrm>
            <a:off x="4727993" y="5673860"/>
            <a:ext cx="220829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Beschaffungs-</a:t>
            </a:r>
          </a:p>
          <a:p>
            <a:pPr algn="ctr"/>
            <a:r>
              <a:rPr lang="de-DE" dirty="0"/>
              <a:t>markt</a:t>
            </a:r>
          </a:p>
        </p:txBody>
      </p:sp>
      <p:sp>
        <p:nvSpPr>
          <p:cNvPr id="11" name="Ellipse 10"/>
          <p:cNvSpPr/>
          <p:nvPr/>
        </p:nvSpPr>
        <p:spPr>
          <a:xfrm>
            <a:off x="7103241" y="5701843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Investitions-</a:t>
            </a:r>
          </a:p>
          <a:p>
            <a:pPr algn="ctr"/>
            <a:r>
              <a:rPr lang="de-DE" dirty="0"/>
              <a:t>güter-</a:t>
            </a:r>
          </a:p>
          <a:p>
            <a:pPr algn="ctr"/>
            <a:r>
              <a:rPr lang="de-DE" dirty="0"/>
              <a:t>markt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978678" y="3794974"/>
            <a:ext cx="1809346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Arbeits-kräfte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4048" y="3789040"/>
            <a:ext cx="180020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Werk-</a:t>
            </a:r>
          </a:p>
          <a:p>
            <a:pPr algn="ctr"/>
            <a:r>
              <a:rPr lang="de-DE" sz="2500" dirty="0" err="1"/>
              <a:t>stoffe</a:t>
            </a:r>
            <a:endParaRPr lang="de-DE" sz="2500" dirty="0"/>
          </a:p>
        </p:txBody>
      </p:sp>
      <p:sp>
        <p:nvSpPr>
          <p:cNvPr id="14" name="Textfeld 13"/>
          <p:cNvSpPr txBox="1"/>
          <p:nvPr/>
        </p:nvSpPr>
        <p:spPr>
          <a:xfrm>
            <a:off x="7020272" y="3767463"/>
            <a:ext cx="187220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Betriebs-mittel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1101752" y="1650306"/>
            <a:ext cx="5154" cy="683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1101752" y="2996952"/>
            <a:ext cx="5154" cy="2625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521850" y="4656748"/>
            <a:ext cx="0" cy="97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3515834" y="2865622"/>
            <a:ext cx="0" cy="458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5832140" y="4678143"/>
            <a:ext cx="0" cy="97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5" idx="2"/>
          </p:cNvCxnSpPr>
          <p:nvPr/>
        </p:nvCxnSpPr>
        <p:spPr>
          <a:xfrm flipH="1" flipV="1">
            <a:off x="5832140" y="2865622"/>
            <a:ext cx="10634" cy="443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8111353" y="4678143"/>
            <a:ext cx="0" cy="977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3515834" y="1687744"/>
            <a:ext cx="0" cy="683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8111353" y="2881137"/>
            <a:ext cx="0" cy="443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5842774" y="1687743"/>
            <a:ext cx="0" cy="683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8111353" y="1704929"/>
            <a:ext cx="0" cy="683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978678" y="3373542"/>
            <a:ext cx="590465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400" dirty="0"/>
              <a:t>Betrieblichen Produktionsfaktoren</a:t>
            </a:r>
          </a:p>
        </p:txBody>
      </p:sp>
    </p:spTree>
    <p:extLst>
      <p:ext uri="{BB962C8B-B14F-4D97-AF65-F5344CB8AC3E}">
        <p14:creationId xmlns:p14="http://schemas.microsoft.com/office/powerpoint/2010/main" val="20831369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Einflussgrößen des Produktionsprogramms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500" b="1" dirty="0"/>
              <a:t>Fertigungsplan</a:t>
            </a:r>
          </a:p>
          <a:p>
            <a:pPr marL="0" indent="0" algn="ctr">
              <a:buNone/>
            </a:pPr>
            <a:r>
              <a:rPr lang="de-DE" sz="2500" dirty="0"/>
              <a:t>(Art und Menge der Güter, die in einem bestimmten Zeitraum hergestellt werden sollen)</a:t>
            </a:r>
          </a:p>
          <a:p>
            <a:endParaRPr lang="de-DE" sz="2500" dirty="0"/>
          </a:p>
          <a:p>
            <a:r>
              <a:rPr lang="de-DE" sz="2500" dirty="0"/>
              <a:t>Kapazitäten</a:t>
            </a:r>
          </a:p>
          <a:p>
            <a:r>
              <a:rPr lang="de-DE" sz="2500" dirty="0"/>
              <a:t>Beschaffung</a:t>
            </a:r>
          </a:p>
          <a:p>
            <a:r>
              <a:rPr lang="de-DE" sz="2500" dirty="0"/>
              <a:t>Finanzierung</a:t>
            </a:r>
          </a:p>
          <a:p>
            <a:r>
              <a:rPr lang="de-DE" sz="2500" dirty="0"/>
              <a:t>Kosten</a:t>
            </a:r>
          </a:p>
          <a:p>
            <a:r>
              <a:rPr lang="de-DE" sz="2500" dirty="0"/>
              <a:t>Lagerung</a:t>
            </a:r>
          </a:p>
          <a:p>
            <a:r>
              <a:rPr lang="de-DE" sz="2500" dirty="0"/>
              <a:t>Fertigungsverfahren</a:t>
            </a:r>
          </a:p>
          <a:p>
            <a:pPr marL="0" indent="0">
              <a:buNone/>
            </a:pPr>
            <a:endParaRPr lang="de-DE" sz="2500" dirty="0"/>
          </a:p>
          <a:p>
            <a:pPr marL="0" indent="0">
              <a:buNone/>
            </a:pPr>
            <a:endParaRPr lang="de-DE" sz="2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9B275-5F1A-4DDE-A0A2-38C7F355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3"/>
          <a:stretch/>
        </p:blipFill>
        <p:spPr>
          <a:xfrm>
            <a:off x="2987824" y="2924944"/>
            <a:ext cx="1991493" cy="15564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1FA6C2-AD33-4FBA-9CEC-8C1F96211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71"/>
          <a:stretch/>
        </p:blipFill>
        <p:spPr>
          <a:xfrm>
            <a:off x="6851330" y="2898630"/>
            <a:ext cx="1795339" cy="15564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BBDFE8-AD3E-489E-8F8C-B8D7C0C2D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71" y="2898630"/>
            <a:ext cx="1608304" cy="19442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5A8370-4E07-4F7D-86D6-992E00262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235"/>
          <a:stretch/>
        </p:blipFill>
        <p:spPr>
          <a:xfrm>
            <a:off x="3635896" y="4869160"/>
            <a:ext cx="2584515" cy="15564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98E65F-3135-44FA-9E42-620319313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769" y="4953127"/>
            <a:ext cx="2264104" cy="14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73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Umfang des Produktionsprogramms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220" y="2708920"/>
            <a:ext cx="4040188" cy="384472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Viele Produktarten</a:t>
            </a:r>
          </a:p>
          <a:p>
            <a:pPr marL="0" indent="0">
              <a:buNone/>
            </a:pPr>
            <a:r>
              <a:rPr lang="de-DE" dirty="0"/>
              <a:t>z.B. Möbelfabrikant produziert:</a:t>
            </a:r>
          </a:p>
          <a:p>
            <a:pPr marL="0" indent="0">
              <a:buNone/>
            </a:pPr>
            <a:r>
              <a:rPr lang="de-DE" dirty="0"/>
              <a:t>Schränke</a:t>
            </a:r>
            <a:br>
              <a:rPr lang="de-DE" dirty="0"/>
            </a:br>
            <a:r>
              <a:rPr lang="de-DE" dirty="0"/>
              <a:t>Tische</a:t>
            </a:r>
            <a:br>
              <a:rPr lang="de-DE" dirty="0"/>
            </a:br>
            <a:r>
              <a:rPr lang="de-DE" dirty="0"/>
              <a:t>Stühle </a:t>
            </a:r>
            <a:br>
              <a:rPr lang="de-DE" dirty="0"/>
            </a:br>
            <a:r>
              <a:rPr lang="de-DE" dirty="0"/>
              <a:t>Regale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45" y="1883990"/>
            <a:ext cx="4041775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dirty="0"/>
              <a:t>enges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6220" y="836712"/>
            <a:ext cx="8229600" cy="8697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 dirty="0">
                <a:solidFill>
                  <a:schemeClr val="bg1"/>
                </a:solidFill>
              </a:rPr>
              <a:t>Programmbreite</a:t>
            </a:r>
            <a:br>
              <a:rPr lang="de-DE" sz="2500" b="1" dirty="0">
                <a:solidFill>
                  <a:schemeClr val="bg1"/>
                </a:solidFill>
              </a:rPr>
            </a:br>
            <a:r>
              <a:rPr lang="de-DE" sz="2500" b="1" dirty="0">
                <a:solidFill>
                  <a:schemeClr val="bg1"/>
                </a:solidFill>
              </a:rPr>
              <a:t> = Zahl der unterschiedlichen Produktgruppen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61200" y="2708920"/>
            <a:ext cx="3873157" cy="21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95" y="2708920"/>
            <a:ext cx="4041775" cy="384472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Wenige Produktarten</a:t>
            </a:r>
          </a:p>
          <a:p>
            <a:pPr marL="0" indent="0">
              <a:buNone/>
            </a:pPr>
            <a:r>
              <a:rPr lang="de-DE" dirty="0"/>
              <a:t>z.B. Möbelfabrik produziert nur Stühle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1553625" cy="15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66" y="3574024"/>
            <a:ext cx="1846861" cy="138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66" y="4931711"/>
            <a:ext cx="2592761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8B117F4-6439-4BDB-9E1B-9F3ED4701032}"/>
              </a:ext>
            </a:extLst>
          </p:cNvPr>
          <p:cNvSpPr txBox="1">
            <a:spLocks/>
          </p:cNvSpPr>
          <p:nvPr/>
        </p:nvSpPr>
        <p:spPr>
          <a:xfrm>
            <a:off x="456220" y="1887805"/>
            <a:ext cx="4041775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breites</a:t>
            </a:r>
          </a:p>
        </p:txBody>
      </p:sp>
    </p:spTree>
    <p:extLst>
      <p:ext uri="{BB962C8B-B14F-4D97-AF65-F5344CB8AC3E}">
        <p14:creationId xmlns:p14="http://schemas.microsoft.com/office/powerpoint/2010/main" val="16232404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16771 -3.7037E-6 C -0.24288 -3.7037E-6 -0.3349 0.06227 -0.3349 0.1132 L -0.3349 0.2266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9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9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9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9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7" grpId="0" animBg="1"/>
      <p:bldP spid="6" grpId="0" uiExpand="1" build="p" animBg="1"/>
      <p:bldP spid="1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Umfang des Produktionsprogramms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220" y="1916832"/>
            <a:ext cx="4040188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dirty="0"/>
              <a:t>tief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220" y="2708920"/>
            <a:ext cx="4040188" cy="381642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Viele Produktvarianten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z.B. Möbelfabrikant produziert:</a:t>
            </a:r>
          </a:p>
          <a:p>
            <a:pPr marL="0" indent="0">
              <a:buNone/>
            </a:pPr>
            <a:r>
              <a:rPr lang="de-DE" dirty="0"/>
              <a:t>Schränke in unterschiedlicher Farbe</a:t>
            </a:r>
          </a:p>
          <a:p>
            <a:pPr marL="0" indent="0">
              <a:buNone/>
            </a:pPr>
            <a:r>
              <a:rPr lang="de-DE" dirty="0"/>
              <a:t>Formen</a:t>
            </a:r>
          </a:p>
          <a:p>
            <a:pPr marL="0" indent="0">
              <a:buNone/>
            </a:pPr>
            <a:r>
              <a:rPr lang="de-DE" dirty="0"/>
              <a:t>Qualität, 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45" y="1916832"/>
            <a:ext cx="4041775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dirty="0"/>
              <a:t>flach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6220" y="836712"/>
            <a:ext cx="8229600" cy="8697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 dirty="0">
                <a:solidFill>
                  <a:schemeClr val="bg1"/>
                </a:solidFill>
              </a:rPr>
              <a:t>Programmtiefe</a:t>
            </a:r>
            <a:br>
              <a:rPr lang="de-DE" sz="2500" b="1" dirty="0">
                <a:solidFill>
                  <a:schemeClr val="bg1"/>
                </a:solidFill>
              </a:rPr>
            </a:br>
            <a:r>
              <a:rPr lang="de-DE" sz="2500" b="1" dirty="0">
                <a:solidFill>
                  <a:schemeClr val="bg1"/>
                </a:solidFill>
              </a:rPr>
              <a:t> = Zahl der unterschiedlichen Produktvarianten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20970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BD7A330-B457-4625-8335-64029E12C6DF}"/>
              </a:ext>
            </a:extLst>
          </p:cNvPr>
          <p:cNvSpPr txBox="1">
            <a:spLocks/>
          </p:cNvSpPr>
          <p:nvPr/>
        </p:nvSpPr>
        <p:spPr>
          <a:xfrm>
            <a:off x="4644045" y="2708920"/>
            <a:ext cx="4040188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Wenige Produktvarianten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z.B. Möbelfabrik </a:t>
            </a:r>
          </a:p>
          <a:p>
            <a:pPr marL="0" indent="0">
              <a:buNone/>
            </a:pPr>
            <a:r>
              <a:rPr lang="de-DE" dirty="0"/>
              <a:t>produziert nur</a:t>
            </a:r>
          </a:p>
          <a:p>
            <a:pPr marL="0" indent="0">
              <a:buNone/>
            </a:pPr>
            <a:r>
              <a:rPr lang="de-DE" dirty="0"/>
              <a:t>einen </a:t>
            </a:r>
          </a:p>
          <a:p>
            <a:pPr marL="0" indent="0">
              <a:buNone/>
            </a:pPr>
            <a:r>
              <a:rPr lang="de-DE" dirty="0"/>
              <a:t>Standardschrank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9857"/>
            <a:ext cx="1679754" cy="29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53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uiExpand="1" build="p" animBg="1"/>
      <p:bldP spid="7" grpId="0" animBg="1"/>
      <p:bldP spid="1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Umfang des Produktionsprogramms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220" y="1706453"/>
            <a:ext cx="8229600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dirty="0"/>
              <a:t>tief	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220" y="2348880"/>
            <a:ext cx="8229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Viele </a:t>
            </a:r>
            <a:r>
              <a:rPr lang="de-DE" dirty="0" err="1"/>
              <a:t>Be</a:t>
            </a:r>
            <a:r>
              <a:rPr lang="de-DE" dirty="0"/>
              <a:t>- und Verarbeitungsstufen</a:t>
            </a:r>
          </a:p>
          <a:p>
            <a:pPr marL="0" indent="0">
              <a:buNone/>
            </a:pPr>
            <a:r>
              <a:rPr lang="de-DE" dirty="0"/>
              <a:t>z.B. Möbelfabrikant unterhält einen Forstbetrieb und eine Schreinerei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Vorteile</a:t>
            </a:r>
            <a:r>
              <a:rPr lang="de-DE" dirty="0"/>
              <a:t>:</a:t>
            </a:r>
          </a:p>
          <a:p>
            <a:r>
              <a:rPr lang="de-DE" dirty="0"/>
              <a:t>Bessere Kontrolle</a:t>
            </a:r>
          </a:p>
          <a:p>
            <a:r>
              <a:rPr lang="de-DE" dirty="0"/>
              <a:t>Bessere Terminplanung</a:t>
            </a:r>
          </a:p>
          <a:p>
            <a:r>
              <a:rPr lang="de-DE" dirty="0"/>
              <a:t>Unabhängigkeit</a:t>
            </a:r>
          </a:p>
          <a:p>
            <a:r>
              <a:rPr lang="de-DE" dirty="0"/>
              <a:t>Know-how bleibt erhalten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6220" y="836712"/>
            <a:ext cx="8229600" cy="8697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 dirty="0">
                <a:solidFill>
                  <a:schemeClr val="bg1"/>
                </a:solidFill>
              </a:rPr>
              <a:t>Fertigungstiefe</a:t>
            </a:r>
            <a:br>
              <a:rPr lang="de-DE" sz="2500" b="1" dirty="0">
                <a:solidFill>
                  <a:schemeClr val="bg1"/>
                </a:solidFill>
              </a:rPr>
            </a:br>
            <a:r>
              <a:rPr lang="de-DE" sz="2500" b="1" dirty="0">
                <a:solidFill>
                  <a:schemeClr val="bg1"/>
                </a:solidFill>
              </a:rPr>
              <a:t> = Zahl der Fertigungsstufen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9E7954C-187F-4A63-A1CE-2402C229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215956"/>
            <a:ext cx="1800200" cy="13482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712A5D-8E1A-4124-BF24-7E19DD6F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26354"/>
            <a:ext cx="1800200" cy="13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1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Umfang des Produktionsprogramms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6221" y="1706453"/>
            <a:ext cx="8229600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dirty="0"/>
              <a:t>flach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6221" y="2348880"/>
            <a:ext cx="8229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Wenige </a:t>
            </a:r>
            <a:r>
              <a:rPr lang="de-DE" dirty="0" err="1"/>
              <a:t>Be</a:t>
            </a:r>
            <a:r>
              <a:rPr lang="de-DE" dirty="0"/>
              <a:t>- und Verarbeitungsstufen</a:t>
            </a:r>
          </a:p>
          <a:p>
            <a:pPr marL="0" indent="0">
              <a:buNone/>
            </a:pPr>
            <a:r>
              <a:rPr lang="de-DE" dirty="0"/>
              <a:t>z.B. Möbelfabrikant unterhält nur eine Schreinerei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Vorteile</a:t>
            </a:r>
            <a:r>
              <a:rPr lang="de-DE" dirty="0"/>
              <a:t>:</a:t>
            </a:r>
          </a:p>
          <a:p>
            <a:r>
              <a:rPr lang="de-DE" dirty="0"/>
              <a:t>Lieferanten sind Spezialisten</a:t>
            </a:r>
          </a:p>
          <a:p>
            <a:r>
              <a:rPr lang="de-DE" dirty="0"/>
              <a:t>Höhere Qualität</a:t>
            </a:r>
          </a:p>
          <a:p>
            <a:r>
              <a:rPr lang="de-DE" dirty="0"/>
              <a:t>Geringes Risiko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6220" y="836712"/>
            <a:ext cx="8229600" cy="8697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 dirty="0">
                <a:solidFill>
                  <a:schemeClr val="bg1"/>
                </a:solidFill>
              </a:rPr>
              <a:t>Fertigungstiefe</a:t>
            </a:r>
            <a:br>
              <a:rPr lang="de-DE" sz="2500" b="1" dirty="0">
                <a:solidFill>
                  <a:schemeClr val="bg1"/>
                </a:solidFill>
              </a:rPr>
            </a:br>
            <a:r>
              <a:rPr lang="de-DE" sz="2500" b="1" dirty="0">
                <a:solidFill>
                  <a:schemeClr val="bg1"/>
                </a:solidFill>
              </a:rPr>
              <a:t> = Zahl der Fertigungsstufen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2954C1-9CB0-4CC3-93BA-87E38CCF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04214"/>
            <a:ext cx="2520280" cy="18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Bildschirmpräsentation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Leistungserstellung / Produktion</vt:lpstr>
      <vt:lpstr>Einflussgrößen des Produktionsprogramms</vt:lpstr>
      <vt:lpstr>Umfang des Produktionsprogramms</vt:lpstr>
      <vt:lpstr>Umfang des Produktionsprogramms</vt:lpstr>
      <vt:lpstr>Umfang des Produktionsprogramms</vt:lpstr>
      <vt:lpstr>Umfang des Produktionsprogramms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Wagener</dc:creator>
  <cp:lastModifiedBy>Frank Wagener</cp:lastModifiedBy>
  <cp:revision>23</cp:revision>
  <dcterms:created xsi:type="dcterms:W3CDTF">2018-01-01T11:53:53Z</dcterms:created>
  <dcterms:modified xsi:type="dcterms:W3CDTF">2020-03-08T18:04:25Z</dcterms:modified>
</cp:coreProperties>
</file>